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notesSlides/notesSlide2.xml" ContentType="application/vnd.openxmlformats-officedocument.presentationml.notesSlide+xml"/>
  <Override PartName="/ppt/charts/chartEx1.xml" ContentType="application/vnd.ms-office.chartex+xml"/>
  <Override PartName="/ppt/charts/style3.xml" ContentType="application/vnd.ms-office.chartstyle+xml"/>
  <Override PartName="/ppt/charts/colors3.xml" ContentType="application/vnd.ms-office.chartcolorstyle+xml"/>
  <Override PartName="/ppt/charts/chartEx2.xml" ContentType="application/vnd.ms-office.chartex+xml"/>
  <Override PartName="/ppt/charts/style4.xml" ContentType="application/vnd.ms-office.chartstyle+xml"/>
  <Override PartName="/ppt/charts/colors4.xml" ContentType="application/vnd.ms-office.chartcolorstyle+xml"/>
  <Override PartName="/ppt/charts/chartEx3.xml" ContentType="application/vnd.ms-office.chartex+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Ex4.xml" ContentType="application/vnd.ms-office.chartex+xml"/>
  <Override PartName="/ppt/charts/style13.xml" ContentType="application/vnd.ms-office.chartstyle+xml"/>
  <Override PartName="/ppt/charts/colors13.xml" ContentType="application/vnd.ms-office.chartcolorstyle+xml"/>
  <Override PartName="/ppt/charts/chartEx5.xml" ContentType="application/vnd.ms-office.chartex+xml"/>
  <Override PartName="/ppt/charts/style14.xml" ContentType="application/vnd.ms-office.chartstyle+xml"/>
  <Override PartName="/ppt/charts/colors14.xml" ContentType="application/vnd.ms-office.chartcolorstyle+xml"/>
  <Override PartName="/ppt/notesSlides/notesSlide3.xml" ContentType="application/vnd.openxmlformats-officedocument.presentationml.notesSlide+xml"/>
  <Override PartName="/ppt/charts/chart14.xml" ContentType="application/vnd.openxmlformats-officedocument.drawingml.chart+xml"/>
  <Override PartName="/ppt/notesSlides/notesSlide4.xml" ContentType="application/vnd.openxmlformats-officedocument.presentationml.notesSlide+xml"/>
  <Override PartName="/ppt/charts/chart15.xml" ContentType="application/vnd.openxmlformats-officedocument.drawingml.chart+xml"/>
  <Override PartName="/ppt/notesSlides/notesSlide5.xml" ContentType="application/vnd.openxmlformats-officedocument.presentationml.notesSlid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9.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20.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1.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2.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3.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style23.xml" ContentType="application/vnd.ms-office.chartstyle+xml"/>
  <Override PartName="/ppt/charts/colors2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71" r:id="rId5"/>
    <p:sldId id="282" r:id="rId6"/>
    <p:sldId id="273" r:id="rId7"/>
    <p:sldId id="302" r:id="rId8"/>
    <p:sldId id="283" r:id="rId9"/>
    <p:sldId id="290" r:id="rId10"/>
    <p:sldId id="308" r:id="rId11"/>
    <p:sldId id="309" r:id="rId12"/>
    <p:sldId id="294" r:id="rId13"/>
    <p:sldId id="274" r:id="rId14"/>
    <p:sldId id="293" r:id="rId15"/>
    <p:sldId id="304" r:id="rId16"/>
    <p:sldId id="305" r:id="rId17"/>
    <p:sldId id="306" r:id="rId18"/>
    <p:sldId id="303" r:id="rId19"/>
    <p:sldId id="298" r:id="rId20"/>
    <p:sldId id="307" r:id="rId21"/>
  </p:sldIdLst>
  <p:sldSz cx="10693400" cy="7561263"/>
  <p:notesSz cx="6797675" cy="9926638"/>
  <p:defaultTextStyle>
    <a:defPPr>
      <a:defRPr lang="en-US"/>
    </a:defPPr>
    <a:lvl1pPr algn="l" defTabSz="1042988" rtl="0" fontAlgn="base">
      <a:spcBef>
        <a:spcPct val="0"/>
      </a:spcBef>
      <a:spcAft>
        <a:spcPct val="0"/>
      </a:spcAft>
      <a:defRPr sz="2100" kern="1200">
        <a:solidFill>
          <a:schemeClr val="tx1"/>
        </a:solidFill>
        <a:latin typeface="Calibri" pitchFamily="34" charset="0"/>
        <a:ea typeface="+mn-ea"/>
        <a:cs typeface="Arial" charset="0"/>
      </a:defRPr>
    </a:lvl1pPr>
    <a:lvl2pPr marL="520700" indent="-63500" algn="l" defTabSz="1042988" rtl="0" fontAlgn="base">
      <a:spcBef>
        <a:spcPct val="0"/>
      </a:spcBef>
      <a:spcAft>
        <a:spcPct val="0"/>
      </a:spcAft>
      <a:defRPr sz="2100" kern="1200">
        <a:solidFill>
          <a:schemeClr val="tx1"/>
        </a:solidFill>
        <a:latin typeface="Calibri" pitchFamily="34" charset="0"/>
        <a:ea typeface="+mn-ea"/>
        <a:cs typeface="Arial" charset="0"/>
      </a:defRPr>
    </a:lvl2pPr>
    <a:lvl3pPr marL="1042988" indent="-128588" algn="l" defTabSz="1042988" rtl="0" fontAlgn="base">
      <a:spcBef>
        <a:spcPct val="0"/>
      </a:spcBef>
      <a:spcAft>
        <a:spcPct val="0"/>
      </a:spcAft>
      <a:defRPr sz="2100" kern="1200">
        <a:solidFill>
          <a:schemeClr val="tx1"/>
        </a:solidFill>
        <a:latin typeface="Calibri" pitchFamily="34" charset="0"/>
        <a:ea typeface="+mn-ea"/>
        <a:cs typeface="Arial" charset="0"/>
      </a:defRPr>
    </a:lvl3pPr>
    <a:lvl4pPr marL="1563688" indent="-192088" algn="l" defTabSz="1042988" rtl="0" fontAlgn="base">
      <a:spcBef>
        <a:spcPct val="0"/>
      </a:spcBef>
      <a:spcAft>
        <a:spcPct val="0"/>
      </a:spcAft>
      <a:defRPr sz="2100" kern="1200">
        <a:solidFill>
          <a:schemeClr val="tx1"/>
        </a:solidFill>
        <a:latin typeface="Calibri" pitchFamily="34" charset="0"/>
        <a:ea typeface="+mn-ea"/>
        <a:cs typeface="Arial" charset="0"/>
      </a:defRPr>
    </a:lvl4pPr>
    <a:lvl5pPr marL="2085975" indent="-257175" algn="l" defTabSz="1042988" rtl="0" fontAlgn="base">
      <a:spcBef>
        <a:spcPct val="0"/>
      </a:spcBef>
      <a:spcAft>
        <a:spcPct val="0"/>
      </a:spcAft>
      <a:defRPr sz="2100" kern="1200">
        <a:solidFill>
          <a:schemeClr val="tx1"/>
        </a:solidFill>
        <a:latin typeface="Calibri" pitchFamily="34" charset="0"/>
        <a:ea typeface="+mn-ea"/>
        <a:cs typeface="Arial" charset="0"/>
      </a:defRPr>
    </a:lvl5pPr>
    <a:lvl6pPr marL="2286000" algn="l" defTabSz="914400" rtl="0" eaLnBrk="1" latinLnBrk="0" hangingPunct="1">
      <a:defRPr sz="2100" kern="1200">
        <a:solidFill>
          <a:schemeClr val="tx1"/>
        </a:solidFill>
        <a:latin typeface="Calibri" pitchFamily="34" charset="0"/>
        <a:ea typeface="+mn-ea"/>
        <a:cs typeface="Arial" charset="0"/>
      </a:defRPr>
    </a:lvl6pPr>
    <a:lvl7pPr marL="2743200" algn="l" defTabSz="914400" rtl="0" eaLnBrk="1" latinLnBrk="0" hangingPunct="1">
      <a:defRPr sz="2100" kern="1200">
        <a:solidFill>
          <a:schemeClr val="tx1"/>
        </a:solidFill>
        <a:latin typeface="Calibri" pitchFamily="34" charset="0"/>
        <a:ea typeface="+mn-ea"/>
        <a:cs typeface="Arial" charset="0"/>
      </a:defRPr>
    </a:lvl7pPr>
    <a:lvl8pPr marL="3200400" algn="l" defTabSz="914400" rtl="0" eaLnBrk="1" latinLnBrk="0" hangingPunct="1">
      <a:defRPr sz="2100" kern="1200">
        <a:solidFill>
          <a:schemeClr val="tx1"/>
        </a:solidFill>
        <a:latin typeface="Calibri" pitchFamily="34" charset="0"/>
        <a:ea typeface="+mn-ea"/>
        <a:cs typeface="Arial" charset="0"/>
      </a:defRPr>
    </a:lvl8pPr>
    <a:lvl9pPr marL="3657600" algn="l" defTabSz="914400" rtl="0" eaLnBrk="1" latinLnBrk="0" hangingPunct="1">
      <a:defRPr sz="21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BC"/>
    <a:srgbClr val="BC1B21"/>
    <a:srgbClr val="376092"/>
    <a:srgbClr val="EFF9FF"/>
    <a:srgbClr val="4F81BD"/>
    <a:srgbClr val="B9E3FF"/>
    <a:srgbClr val="85CEFF"/>
    <a:srgbClr val="5BBDFF"/>
    <a:srgbClr val="15A0FF"/>
    <a:srgbClr val="008B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6" autoAdjust="0"/>
    <p:restoredTop sz="94617" autoAdjust="0"/>
  </p:normalViewPr>
  <p:slideViewPr>
    <p:cSldViewPr>
      <p:cViewPr varScale="1">
        <p:scale>
          <a:sx n="105" d="100"/>
          <a:sy n="105" d="100"/>
        </p:scale>
        <p:origin x="1068" y="102"/>
      </p:cViewPr>
      <p:guideLst>
        <p:guide orient="horz" pos="2381"/>
        <p:guide pos="3368"/>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artlova327\Documents\a_prezentace\aaa_CR_EU_20\grafy\grafy_prezentac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bartlova327\Documents\a_prezentace\aaa_CR_EU_20\grafy\pk_STATY_&#269;asov&#233;%20&#345;ady.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bartlova327\Documents\a_prezentace\aaa_CR_EU_20\grafy\pk_STATY_&#269;asov&#233;%20&#345;ady.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bartlova327\Documents\a_prezentace\aaa_CR_EU_20\grafy\pk_STATY_&#269;asov&#233;%20&#345;ady.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bartlova327\Documents\a_prezentace\aaa_CR_EU_20\grafy\pk_STATY_&#269;asov&#233;%20&#345;ady.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1" Type="http://schemas.openxmlformats.org/officeDocument/2006/relationships/oleObject" Target="file:///C:\Users\bartlova327\Documents\a_prezentace\aaa_CR_EU_20\grafy\grafy_prezentac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bartlova327\Documents\a_prezentace\aaa_CR_EU_20\grafy\grafy_prezentace.xlsx" TargetMode="External"/></Relationships>
</file>

<file path=ppt/charts/_rels/chart16.xml.rels><?xml version="1.0" encoding="UTF-8" standalone="yes"?>
<Relationships xmlns="http://schemas.openxmlformats.org/package/2006/relationships"><Relationship Id="rId3" Type="http://schemas.openxmlformats.org/officeDocument/2006/relationships/oleObject" Target="file:///C:\Users\bartlova327\Documents\a_prezentace\aaa_CR_EU_20\grafy\grafy_prezentace.xlsx" TargetMode="External"/><Relationship Id="rId2" Type="http://schemas.microsoft.com/office/2011/relationships/chartColorStyle" Target="colors15.xml"/><Relationship Id="rId1" Type="http://schemas.microsoft.com/office/2011/relationships/chartStyle" Target="style15.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bartlova327\Documents\a_prezentace\aaa_CR_EU_20\grafy\grafy_prezentace.xlsx"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bartlova327\Documents\a_prezentace\aaa_CR_EU_20\comext\kolace_nej_KN.xlsx" TargetMode="External"/><Relationship Id="rId2" Type="http://schemas.microsoft.com/office/2011/relationships/chartColorStyle" Target="colors17.xml"/><Relationship Id="rId1" Type="http://schemas.microsoft.com/office/2011/relationships/chartStyle" Target="style17.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bartlova327\Documents\a_prezentace\aaa_CR_EU_20\comext\kolace_nej_KN.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bartlova327\Documents\a_prezentace\aaa_CR_EU_20\grafy\grafy_prezentace.xlsx"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C:\Users\bartlova327\Documents\a_prezentace\aaa_CR_EU_20\comext\kolace_nej_KN.xlsx" TargetMode="External"/><Relationship Id="rId2" Type="http://schemas.microsoft.com/office/2011/relationships/chartColorStyle" Target="colors19.xml"/><Relationship Id="rId1" Type="http://schemas.microsoft.com/office/2011/relationships/chartStyle" Target="style19.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bartlova327\Documents\a_prezentace\aaa_CR_EU_20\comext\kolace_nej_KN.xlsx" TargetMode="External"/><Relationship Id="rId2" Type="http://schemas.microsoft.com/office/2011/relationships/chartColorStyle" Target="colors20.xml"/><Relationship Id="rId1" Type="http://schemas.microsoft.com/office/2011/relationships/chartStyle" Target="style20.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bartlova327\Documents\a_prezentace\aaa_CR_EU_20\comext\kolace_nej_KN.xlsx" TargetMode="External"/><Relationship Id="rId2" Type="http://schemas.microsoft.com/office/2011/relationships/chartColorStyle" Target="colors21.xml"/><Relationship Id="rId1" Type="http://schemas.microsoft.com/office/2011/relationships/chartStyle" Target="style21.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bartlova327\Documents\a_prezentace\aaa_CR_EU_20\comext\kolace_nej_KN.xlsx" TargetMode="External"/><Relationship Id="rId2" Type="http://schemas.microsoft.com/office/2011/relationships/chartColorStyle" Target="colors22.xml"/><Relationship Id="rId1" Type="http://schemas.microsoft.com/office/2011/relationships/chartStyle" Target="style22.xml"/></Relationships>
</file>

<file path=ppt/charts/_rels/chart24.xml.rels><?xml version="1.0" encoding="UTF-8" standalone="yes"?>
<Relationships xmlns="http://schemas.openxmlformats.org/package/2006/relationships"><Relationship Id="rId1" Type="http://schemas.openxmlformats.org/officeDocument/2006/relationships/oleObject" Target="file:///C:\Users\bartlova327\Documents\a_prezentace\aaa_CR_EU_20\comext\kolace_nej_KN.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bartlova327\Documents\a_prezentace\aaa_CR_EU_20\comext\kolace_nej_KN.xlsx" TargetMode="External"/></Relationships>
</file>

<file path=ppt/charts/_rels/chart26.xml.rels><?xml version="1.0" encoding="UTF-8" standalone="yes"?>
<Relationships xmlns="http://schemas.openxmlformats.org/package/2006/relationships"><Relationship Id="rId3" Type="http://schemas.openxmlformats.org/officeDocument/2006/relationships/oleObject" Target="file:///C:\Users\bartlova327\Documents\a_prezentace\aaa_CR_EU_20\comext\kolace_nej_KN.xlsx"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1" Type="http://schemas.openxmlformats.org/officeDocument/2006/relationships/oleObject" Target="file:///C:\Users\bartlova327\Documents\a_prezentace\aaa_CR_EU_20\grafy\soused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artlova327\Documents\a_prezentace\aaa_CR_EU_20\grafy\sousedi.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bartlova327\Documents\a_prezentace\aaa_CR_EU_20\grafy\sousedi.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oleObject" Target="file:///C:\Users\bartlova327\Documents\a_prezentace\aaa_CR_EU_20\grafy\sousedi.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Users\bartlova327\Documents\a_prezentace\aaa_CR_EU_20\grafy\grafy_prezentace.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bartlova327\Documents\a_prezentace\aaa_CR_EU_20\grafy\pk_STATY_&#269;asov&#233;%20&#345;ady.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bartlova327\Documents\a_prezentace\aaa_CR_EU_20\grafy\pk_STATY_&#269;asov&#233;%20&#345;ady.xlsx" TargetMode="External"/><Relationship Id="rId2" Type="http://schemas.microsoft.com/office/2011/relationships/chartColorStyle" Target="colors8.xml"/><Relationship Id="rId1" Type="http://schemas.microsoft.com/office/2011/relationships/chartStyle" Target="style8.xml"/></Relationships>
</file>

<file path=ppt/charts/_rels/chartEx1.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Ex2.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bartlova327\Documents\a_prezentace\aaa_CR_EU_20\grafy\grafy_prezentace.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bartlova327\Documents\a_prezentace\aaa_CR_EU_20\grafy\grafy_prezentace.xlsx" TargetMode="External"/></Relationships>
</file>

<file path=ppt/charts/_rels/chartEx4.xml.rels><?xml version="1.0" encoding="UTF-8" standalone="yes"?>
<Relationships xmlns="http://schemas.openxmlformats.org/package/2006/relationships"><Relationship Id="rId3" Type="http://schemas.microsoft.com/office/2011/relationships/chartColorStyle" Target="colors13.xml"/><Relationship Id="rId2" Type="http://schemas.microsoft.com/office/2011/relationships/chartStyle" Target="style13.xml"/><Relationship Id="rId1" Type="http://schemas.openxmlformats.org/officeDocument/2006/relationships/oleObject" Target="file:///C:\Users\bartlova327\Documents\a_prezentace\aaa_CR_EU_20\grafy\PK-%20CPA_eu.xlsx" TargetMode="External"/></Relationships>
</file>

<file path=ppt/charts/_rels/chartEx5.xml.rels><?xml version="1.0" encoding="UTF-8" standalone="yes"?>
<Relationships xmlns="http://schemas.openxmlformats.org/package/2006/relationships"><Relationship Id="rId3" Type="http://schemas.microsoft.com/office/2011/relationships/chartColorStyle" Target="colors14.xml"/><Relationship Id="rId2" Type="http://schemas.microsoft.com/office/2011/relationships/chartStyle" Target="style14.xml"/><Relationship Id="rId1" Type="http://schemas.openxmlformats.org/officeDocument/2006/relationships/oleObject" Target="file:///C:\Users\bartlova327\Documents\a_prezentace\aaa_CR_EU_20\grafy\PK-%20CPA_e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570494711783446E-4"/>
          <c:y val="3.2334370255156834E-2"/>
          <c:w val="0.99221693772786912"/>
          <c:h val="0.93533125948968632"/>
        </c:manualLayout>
      </c:layout>
      <c:barChart>
        <c:barDir val="col"/>
        <c:grouping val="clustered"/>
        <c:varyColors val="0"/>
        <c:ser>
          <c:idx val="0"/>
          <c:order val="0"/>
          <c:spPr>
            <a:solidFill>
              <a:srgbClr val="0071BC"/>
            </a:solidFill>
            <a:ln>
              <a:solidFill>
                <a:schemeClr val="tx2"/>
              </a:solidFill>
            </a:ln>
            <a:effectLst/>
          </c:spPr>
          <c:invertIfNegative val="0"/>
          <c:dLbls>
            <c:numFmt formatCode="#,##0.0" sourceLinked="0"/>
            <c:spPr>
              <a:noFill/>
              <a:ln>
                <a:solidFill>
                  <a:srgbClr val="0071BC"/>
                </a:solidFill>
              </a:ln>
              <a:effectLst/>
            </c:spPr>
            <c:txPr>
              <a:bodyPr rot="0" spcFirstLastPara="1" vertOverflow="ellipsis" vert="horz" wrap="square" lIns="38100" tIns="19050" rIns="38100" bIns="19050" anchor="ctr" anchorCtr="1">
                <a:spAutoFit/>
              </a:bodyPr>
              <a:lstStyle/>
              <a:p>
                <a:pPr>
                  <a:defRPr sz="900" b="1" i="0" u="none" strike="noStrike" kern="1200" baseline="0">
                    <a:ln>
                      <a:noFill/>
                    </a:ln>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'2'!$A$5:$A$24</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'2'!$B$5:$B$24</c:f>
              <c:numCache>
                <c:formatCode>0.0</c:formatCode>
                <c:ptCount val="20"/>
                <c:pt idx="0">
                  <c:v>-26.4</c:v>
                </c:pt>
                <c:pt idx="1">
                  <c:v>5.2</c:v>
                </c:pt>
                <c:pt idx="2">
                  <c:v>1.8</c:v>
                </c:pt>
                <c:pt idx="3">
                  <c:v>-21.2</c:v>
                </c:pt>
                <c:pt idx="4">
                  <c:v>-44.3</c:v>
                </c:pt>
                <c:pt idx="5">
                  <c:v>31.1</c:v>
                </c:pt>
                <c:pt idx="6">
                  <c:v>-20.6</c:v>
                </c:pt>
                <c:pt idx="7">
                  <c:v>12</c:v>
                </c:pt>
                <c:pt idx="8">
                  <c:v>64.400000000000006</c:v>
                </c:pt>
                <c:pt idx="9">
                  <c:v>106.5</c:v>
                </c:pt>
                <c:pt idx="10">
                  <c:v>146</c:v>
                </c:pt>
                <c:pt idx="11">
                  <c:v>131</c:v>
                </c:pt>
                <c:pt idx="12">
                  <c:v>163.69999999999999</c:v>
                </c:pt>
                <c:pt idx="13">
                  <c:v>163.5</c:v>
                </c:pt>
                <c:pt idx="14">
                  <c:v>98.5</c:v>
                </c:pt>
                <c:pt idx="15">
                  <c:v>145.69999999999999</c:v>
                </c:pt>
                <c:pt idx="16">
                  <c:v>179.6</c:v>
                </c:pt>
                <c:pt idx="17">
                  <c:v>-9.1999999999999993</c:v>
                </c:pt>
                <c:pt idx="18">
                  <c:v>-204.8</c:v>
                </c:pt>
                <c:pt idx="19">
                  <c:v>124.92</c:v>
                </c:pt>
              </c:numCache>
            </c:numRef>
          </c:val>
          <c:extLst>
            <c:ext xmlns:c16="http://schemas.microsoft.com/office/drawing/2014/chart" uri="{C3380CC4-5D6E-409C-BE32-E72D297353CC}">
              <c16:uniqueId val="{00000000-3440-4168-A2FE-A94B1FE69B9E}"/>
            </c:ext>
          </c:extLst>
        </c:ser>
        <c:dLbls>
          <c:showLegendKey val="0"/>
          <c:showVal val="0"/>
          <c:showCatName val="0"/>
          <c:showSerName val="0"/>
          <c:showPercent val="0"/>
          <c:showBubbleSize val="0"/>
        </c:dLbls>
        <c:gapWidth val="45"/>
        <c:overlap val="-27"/>
        <c:axId val="1349930368"/>
        <c:axId val="1349919968"/>
      </c:barChart>
      <c:catAx>
        <c:axId val="1349930368"/>
        <c:scaling>
          <c:orientation val="minMax"/>
        </c:scaling>
        <c:delete val="0"/>
        <c:axPos val="b"/>
        <c:majorGridlines>
          <c:spPr>
            <a:ln w="6350" cap="flat" cmpd="sng" algn="ctr">
              <a:solidFill>
                <a:schemeClr val="bg2"/>
              </a:solidFill>
              <a:round/>
            </a:ln>
            <a:effectLst/>
          </c:spPr>
        </c:majorGridlines>
        <c:numFmt formatCode="General" sourceLinked="1"/>
        <c:majorTickMark val="none"/>
        <c:minorTickMark val="none"/>
        <c:tickLblPos val="low"/>
        <c:spPr>
          <a:noFill/>
          <a:ln w="9525" cap="flat" cmpd="sng" algn="ctr">
            <a:solidFill>
              <a:schemeClr val="tx2"/>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crossAx val="1349919968"/>
        <c:crosses val="autoZero"/>
        <c:auto val="1"/>
        <c:lblAlgn val="ctr"/>
        <c:lblOffset val="200"/>
        <c:noMultiLvlLbl val="0"/>
      </c:catAx>
      <c:valAx>
        <c:axId val="1349919968"/>
        <c:scaling>
          <c:orientation val="minMax"/>
          <c:max val="250"/>
        </c:scaling>
        <c:delete val="1"/>
        <c:axPos val="l"/>
        <c:majorGridlines>
          <c:spPr>
            <a:ln w="9525" cap="flat" cmpd="sng" algn="ctr">
              <a:noFill/>
              <a:round/>
            </a:ln>
            <a:effectLst/>
          </c:spPr>
        </c:majorGridlines>
        <c:numFmt formatCode="0.0" sourceLinked="1"/>
        <c:majorTickMark val="none"/>
        <c:minorTickMark val="none"/>
        <c:tickLblPos val="nextTo"/>
        <c:crossAx val="1349930368"/>
        <c:crosses val="autoZero"/>
        <c:crossBetween val="between"/>
      </c:valAx>
      <c:spPr>
        <a:solidFill>
          <a:srgbClr val="EFF9FF"/>
        </a:solidFill>
        <a:ln>
          <a:solidFill>
            <a:srgbClr val="0071BC"/>
          </a:solid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5730672334492"/>
          <c:y val="3.9004875374758059E-2"/>
          <c:w val="0.87581189851268593"/>
          <c:h val="0.82782042869641315"/>
        </c:manualLayout>
      </c:layout>
      <c:lineChart>
        <c:grouping val="standard"/>
        <c:varyColors val="0"/>
        <c:ser>
          <c:idx val="0"/>
          <c:order val="0"/>
          <c:tx>
            <c:strRef>
              <c:f>SK!$G$2</c:f>
              <c:strCache>
                <c:ptCount val="1"/>
                <c:pt idx="0">
                  <c:v>Vývoz</c:v>
                </c:pt>
              </c:strCache>
            </c:strRef>
          </c:tx>
          <c:spPr>
            <a:ln w="25400" cap="rnd">
              <a:solidFill>
                <a:srgbClr val="0071BC"/>
              </a:solidFill>
              <a:round/>
            </a:ln>
            <a:effectLst/>
          </c:spPr>
          <c:marker>
            <c:symbol val="none"/>
          </c:marker>
          <c:dLbls>
            <c:dLbl>
              <c:idx val="0"/>
              <c:layout>
                <c:manualLayout>
                  <c:x val="-4.8252081029301744E-2"/>
                  <c:y val="-6.83348790614495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1C9-421D-914C-56E20F01096C}"/>
                </c:ext>
              </c:extLst>
            </c:dLbl>
            <c:dLbl>
              <c:idx val="19"/>
              <c:layout>
                <c:manualLayout>
                  <c:x val="-4.4231074276859926E-2"/>
                  <c:y val="9.318392599288573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1C9-421D-914C-56E20F01096C}"/>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SK!$F$3:$F$22</c:f>
              <c:numCache>
                <c:formatCode>General</c:formatCode>
                <c:ptCount val="20"/>
                <c:pt idx="0">
                  <c:v>2004</c:v>
                </c:pt>
                <c:pt idx="19">
                  <c:v>2023</c:v>
                </c:pt>
              </c:numCache>
            </c:numRef>
          </c:cat>
          <c:val>
            <c:numRef>
              <c:f>SK!$G$3:$G$22</c:f>
              <c:numCache>
                <c:formatCode>General</c:formatCode>
                <c:ptCount val="20"/>
                <c:pt idx="0">
                  <c:v>145.5</c:v>
                </c:pt>
                <c:pt idx="1">
                  <c:v>169.1</c:v>
                </c:pt>
                <c:pt idx="2">
                  <c:v>182.4</c:v>
                </c:pt>
                <c:pt idx="3">
                  <c:v>210.8</c:v>
                </c:pt>
                <c:pt idx="4">
                  <c:v>221</c:v>
                </c:pt>
                <c:pt idx="5">
                  <c:v>187.2</c:v>
                </c:pt>
                <c:pt idx="6">
                  <c:v>221.1</c:v>
                </c:pt>
                <c:pt idx="7">
                  <c:v>257.10000000000002</c:v>
                </c:pt>
                <c:pt idx="8">
                  <c:v>272.3</c:v>
                </c:pt>
                <c:pt idx="9">
                  <c:v>274.5</c:v>
                </c:pt>
                <c:pt idx="10">
                  <c:v>297.10000000000002</c:v>
                </c:pt>
                <c:pt idx="11">
                  <c:v>337.8</c:v>
                </c:pt>
                <c:pt idx="12">
                  <c:v>321</c:v>
                </c:pt>
                <c:pt idx="13">
                  <c:v>312.89999999999998</c:v>
                </c:pt>
                <c:pt idx="14">
                  <c:v>321.39999999999998</c:v>
                </c:pt>
                <c:pt idx="15">
                  <c:v>334</c:v>
                </c:pt>
                <c:pt idx="16">
                  <c:v>317.89999999999998</c:v>
                </c:pt>
                <c:pt idx="17">
                  <c:v>374.9</c:v>
                </c:pt>
                <c:pt idx="18">
                  <c:v>447.7</c:v>
                </c:pt>
                <c:pt idx="19">
                  <c:v>415.3</c:v>
                </c:pt>
              </c:numCache>
            </c:numRef>
          </c:val>
          <c:smooth val="0"/>
          <c:extLst>
            <c:ext xmlns:c16="http://schemas.microsoft.com/office/drawing/2014/chart" uri="{C3380CC4-5D6E-409C-BE32-E72D297353CC}">
              <c16:uniqueId val="{00000000-EBA7-491B-B8B3-159FE9189D26}"/>
            </c:ext>
          </c:extLst>
        </c:ser>
        <c:ser>
          <c:idx val="1"/>
          <c:order val="1"/>
          <c:tx>
            <c:strRef>
              <c:f>SK!$H$2</c:f>
              <c:strCache>
                <c:ptCount val="1"/>
                <c:pt idx="0">
                  <c:v>Dovoz </c:v>
                </c:pt>
              </c:strCache>
            </c:strRef>
          </c:tx>
          <c:spPr>
            <a:ln w="25400" cap="rnd">
              <a:solidFill>
                <a:srgbClr val="BC1B21"/>
              </a:solidFill>
              <a:round/>
            </a:ln>
            <a:effectLst/>
          </c:spPr>
          <c:marker>
            <c:symbol val="none"/>
          </c:marker>
          <c:dLbls>
            <c:dLbl>
              <c:idx val="0"/>
              <c:layout>
                <c:manualLayout>
                  <c:x val="-4.8252081029301758E-2"/>
                  <c:y val="-3.7273570397154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1C9-421D-914C-56E20F01096C}"/>
                </c:ext>
              </c:extLst>
            </c:dLbl>
            <c:dLbl>
              <c:idx val="19"/>
              <c:layout>
                <c:manualLayout>
                  <c:x val="-4.825208102930189E-2"/>
                  <c:y val="-4.34858321300133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1C9-421D-914C-56E20F01096C}"/>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SK!$F$3:$F$22</c:f>
              <c:numCache>
                <c:formatCode>General</c:formatCode>
                <c:ptCount val="20"/>
                <c:pt idx="0">
                  <c:v>2004</c:v>
                </c:pt>
                <c:pt idx="19">
                  <c:v>2023</c:v>
                </c:pt>
              </c:numCache>
            </c:numRef>
          </c:cat>
          <c:val>
            <c:numRef>
              <c:f>SK!$H$3:$H$22</c:f>
              <c:numCache>
                <c:formatCode>General</c:formatCode>
                <c:ptCount val="20"/>
                <c:pt idx="0">
                  <c:v>93.9</c:v>
                </c:pt>
                <c:pt idx="1">
                  <c:v>107.3</c:v>
                </c:pt>
                <c:pt idx="2">
                  <c:v>116.5</c:v>
                </c:pt>
                <c:pt idx="3">
                  <c:v>129.5</c:v>
                </c:pt>
                <c:pt idx="4">
                  <c:v>134.1</c:v>
                </c:pt>
                <c:pt idx="5">
                  <c:v>114.1</c:v>
                </c:pt>
                <c:pt idx="6">
                  <c:v>138.1</c:v>
                </c:pt>
                <c:pt idx="7">
                  <c:v>164.6</c:v>
                </c:pt>
                <c:pt idx="8">
                  <c:v>167.3</c:v>
                </c:pt>
                <c:pt idx="9">
                  <c:v>160.9</c:v>
                </c:pt>
                <c:pt idx="10">
                  <c:v>169.3</c:v>
                </c:pt>
                <c:pt idx="11">
                  <c:v>176.6</c:v>
                </c:pt>
                <c:pt idx="12">
                  <c:v>175.7</c:v>
                </c:pt>
                <c:pt idx="13">
                  <c:v>182.8</c:v>
                </c:pt>
                <c:pt idx="14">
                  <c:v>191.8</c:v>
                </c:pt>
                <c:pt idx="15">
                  <c:v>175.4</c:v>
                </c:pt>
                <c:pt idx="16">
                  <c:v>158.1</c:v>
                </c:pt>
                <c:pt idx="17">
                  <c:v>200.8</c:v>
                </c:pt>
                <c:pt idx="18">
                  <c:v>223.8</c:v>
                </c:pt>
                <c:pt idx="19">
                  <c:v>228.1</c:v>
                </c:pt>
              </c:numCache>
            </c:numRef>
          </c:val>
          <c:smooth val="0"/>
          <c:extLst>
            <c:ext xmlns:c16="http://schemas.microsoft.com/office/drawing/2014/chart" uri="{C3380CC4-5D6E-409C-BE32-E72D297353CC}">
              <c16:uniqueId val="{00000001-EBA7-491B-B8B3-159FE9189D26}"/>
            </c:ext>
          </c:extLst>
        </c:ser>
        <c:ser>
          <c:idx val="2"/>
          <c:order val="2"/>
          <c:tx>
            <c:strRef>
              <c:f>SK!$I$2</c:f>
              <c:strCache>
                <c:ptCount val="1"/>
                <c:pt idx="0">
                  <c:v>Bilance</c:v>
                </c:pt>
              </c:strCache>
            </c:strRef>
          </c:tx>
          <c:spPr>
            <a:ln w="25400" cap="rnd">
              <a:solidFill>
                <a:schemeClr val="tx1">
                  <a:lumMod val="50000"/>
                  <a:lumOff val="50000"/>
                </a:schemeClr>
              </a:solidFill>
              <a:round/>
            </a:ln>
            <a:effectLst/>
          </c:spPr>
          <c:marker>
            <c:symbol val="none"/>
          </c:marker>
          <c:cat>
            <c:numRef>
              <c:f>SK!$F$3:$F$22</c:f>
              <c:numCache>
                <c:formatCode>General</c:formatCode>
                <c:ptCount val="20"/>
                <c:pt idx="0">
                  <c:v>2004</c:v>
                </c:pt>
                <c:pt idx="19">
                  <c:v>2023</c:v>
                </c:pt>
              </c:numCache>
            </c:numRef>
          </c:cat>
          <c:val>
            <c:numRef>
              <c:f>SK!$I$3:$I$22</c:f>
              <c:numCache>
                <c:formatCode>General</c:formatCode>
                <c:ptCount val="20"/>
                <c:pt idx="0">
                  <c:v>51.6</c:v>
                </c:pt>
                <c:pt idx="1">
                  <c:v>61.8</c:v>
                </c:pt>
                <c:pt idx="2">
                  <c:v>65.900000000000006</c:v>
                </c:pt>
                <c:pt idx="3">
                  <c:v>81.400000000000006</c:v>
                </c:pt>
                <c:pt idx="4">
                  <c:v>86.9</c:v>
                </c:pt>
                <c:pt idx="5">
                  <c:v>73.099999999999994</c:v>
                </c:pt>
                <c:pt idx="6">
                  <c:v>83</c:v>
                </c:pt>
                <c:pt idx="7">
                  <c:v>92.6</c:v>
                </c:pt>
                <c:pt idx="8">
                  <c:v>105</c:v>
                </c:pt>
                <c:pt idx="9">
                  <c:v>113.6</c:v>
                </c:pt>
                <c:pt idx="10">
                  <c:v>127.9</c:v>
                </c:pt>
                <c:pt idx="11">
                  <c:v>161.1</c:v>
                </c:pt>
                <c:pt idx="12">
                  <c:v>145.19999999999999</c:v>
                </c:pt>
                <c:pt idx="13">
                  <c:v>130.1</c:v>
                </c:pt>
                <c:pt idx="14">
                  <c:v>129.6</c:v>
                </c:pt>
                <c:pt idx="15">
                  <c:v>158.69999999999999</c:v>
                </c:pt>
                <c:pt idx="16">
                  <c:v>159.80000000000001</c:v>
                </c:pt>
                <c:pt idx="17">
                  <c:v>174.1</c:v>
                </c:pt>
                <c:pt idx="18">
                  <c:v>223.8</c:v>
                </c:pt>
                <c:pt idx="19">
                  <c:v>187.2</c:v>
                </c:pt>
              </c:numCache>
            </c:numRef>
          </c:val>
          <c:smooth val="0"/>
          <c:extLst>
            <c:ext xmlns:c16="http://schemas.microsoft.com/office/drawing/2014/chart" uri="{C3380CC4-5D6E-409C-BE32-E72D297353CC}">
              <c16:uniqueId val="{00000002-EBA7-491B-B8B3-159FE9189D26}"/>
            </c:ext>
          </c:extLst>
        </c:ser>
        <c:dLbls>
          <c:showLegendKey val="0"/>
          <c:showVal val="0"/>
          <c:showCatName val="0"/>
          <c:showSerName val="0"/>
          <c:showPercent val="0"/>
          <c:showBubbleSize val="0"/>
        </c:dLbls>
        <c:smooth val="0"/>
        <c:axId val="1412074719"/>
        <c:axId val="1412080959"/>
      </c:lineChart>
      <c:catAx>
        <c:axId val="1412074719"/>
        <c:scaling>
          <c:orientation val="minMax"/>
        </c:scaling>
        <c:delete val="0"/>
        <c:axPos val="b"/>
        <c:numFmt formatCode="General" sourceLinked="1"/>
        <c:majorTickMark val="none"/>
        <c:minorTickMark val="none"/>
        <c:tickLblPos val="low"/>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412080959"/>
        <c:crosses val="autoZero"/>
        <c:auto val="1"/>
        <c:lblAlgn val="ctr"/>
        <c:lblOffset val="150"/>
        <c:noMultiLvlLbl val="0"/>
      </c:catAx>
      <c:valAx>
        <c:axId val="1412080959"/>
        <c:scaling>
          <c:orientation val="minMax"/>
          <c:min val="-12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412074719"/>
        <c:crosses val="autoZero"/>
        <c:crossBetween val="between"/>
        <c:majorUnit val="120"/>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b="1"/>
      </a:pPr>
      <a:endParaRPr lang="cs-CZ"/>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80336832895888"/>
          <c:y val="5.0925925925925923E-2"/>
          <c:w val="0.87581189851268593"/>
          <c:h val="0.63703973616560383"/>
        </c:manualLayout>
      </c:layout>
      <c:lineChart>
        <c:grouping val="standard"/>
        <c:varyColors val="0"/>
        <c:ser>
          <c:idx val="0"/>
          <c:order val="0"/>
          <c:tx>
            <c:strRef>
              <c:f>PL!$G$2</c:f>
              <c:strCache>
                <c:ptCount val="1"/>
                <c:pt idx="0">
                  <c:v>  Vývoz</c:v>
                </c:pt>
              </c:strCache>
            </c:strRef>
          </c:tx>
          <c:spPr>
            <a:ln w="25400" cap="rnd">
              <a:solidFill>
                <a:srgbClr val="0071BC"/>
              </a:solidFill>
              <a:round/>
            </a:ln>
            <a:effectLst/>
          </c:spPr>
          <c:marker>
            <c:symbol val="none"/>
          </c:marker>
          <c:dLbls>
            <c:dLbl>
              <c:idx val="0"/>
              <c:layout>
                <c:manualLayout>
                  <c:x val="-4.5342689874745282E-2"/>
                  <c:y val="-5.6339638805244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846-4171-A452-2EBC5A3AD3E6}"/>
                </c:ext>
              </c:extLst>
            </c:dLbl>
            <c:dLbl>
              <c:idx val="19"/>
              <c:layout>
                <c:manualLayout>
                  <c:x val="-4.5342689874745282E-2"/>
                  <c:y val="8.76394381414918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846-4171-A452-2EBC5A3AD3E6}"/>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PL!$F$3:$F$22</c:f>
              <c:numCache>
                <c:formatCode>General</c:formatCode>
                <c:ptCount val="20"/>
                <c:pt idx="0">
                  <c:v>2004</c:v>
                </c:pt>
                <c:pt idx="19">
                  <c:v>2023</c:v>
                </c:pt>
              </c:numCache>
            </c:numRef>
          </c:cat>
          <c:val>
            <c:numRef>
              <c:f>PL!$G$3:$G$22</c:f>
              <c:numCache>
                <c:formatCode>#\ ##0.0</c:formatCode>
                <c:ptCount val="20"/>
                <c:pt idx="0">
                  <c:v>90.4</c:v>
                </c:pt>
                <c:pt idx="1">
                  <c:v>106.5</c:v>
                </c:pt>
                <c:pt idx="2">
                  <c:v>122.5</c:v>
                </c:pt>
                <c:pt idx="3">
                  <c:v>142.69999999999999</c:v>
                </c:pt>
                <c:pt idx="4">
                  <c:v>153.4</c:v>
                </c:pt>
                <c:pt idx="5">
                  <c:v>121.9</c:v>
                </c:pt>
                <c:pt idx="6">
                  <c:v>155.80000000000001</c:v>
                </c:pt>
                <c:pt idx="7">
                  <c:v>177.8</c:v>
                </c:pt>
                <c:pt idx="8">
                  <c:v>175.7</c:v>
                </c:pt>
                <c:pt idx="9">
                  <c:v>177.3</c:v>
                </c:pt>
                <c:pt idx="10">
                  <c:v>201.9</c:v>
                </c:pt>
                <c:pt idx="11">
                  <c:v>204.1</c:v>
                </c:pt>
                <c:pt idx="12">
                  <c:v>203.6</c:v>
                </c:pt>
                <c:pt idx="13">
                  <c:v>220.9</c:v>
                </c:pt>
                <c:pt idx="14">
                  <c:v>229.5</c:v>
                </c:pt>
                <c:pt idx="15">
                  <c:v>233.5</c:v>
                </c:pt>
                <c:pt idx="16">
                  <c:v>221.7</c:v>
                </c:pt>
                <c:pt idx="17">
                  <c:v>270.89999999999998</c:v>
                </c:pt>
                <c:pt idx="18">
                  <c:v>308.60000000000002</c:v>
                </c:pt>
                <c:pt idx="19">
                  <c:v>318.60000000000002</c:v>
                </c:pt>
              </c:numCache>
            </c:numRef>
          </c:val>
          <c:smooth val="0"/>
          <c:extLst>
            <c:ext xmlns:c16="http://schemas.microsoft.com/office/drawing/2014/chart" uri="{C3380CC4-5D6E-409C-BE32-E72D297353CC}">
              <c16:uniqueId val="{00000000-A688-4665-BD2E-45C2FE03A9A5}"/>
            </c:ext>
          </c:extLst>
        </c:ser>
        <c:ser>
          <c:idx val="1"/>
          <c:order val="1"/>
          <c:tx>
            <c:strRef>
              <c:f>PL!$H$2</c:f>
              <c:strCache>
                <c:ptCount val="1"/>
                <c:pt idx="0">
                  <c:v>  Dovoz</c:v>
                </c:pt>
              </c:strCache>
            </c:strRef>
          </c:tx>
          <c:spPr>
            <a:ln w="25400" cap="rnd">
              <a:solidFill>
                <a:srgbClr val="BC1B21"/>
              </a:solidFill>
              <a:round/>
            </a:ln>
            <a:effectLst/>
          </c:spPr>
          <c:marker>
            <c:symbol val="none"/>
          </c:marker>
          <c:dLbls>
            <c:dLbl>
              <c:idx val="0"/>
              <c:layout>
                <c:manualLayout>
                  <c:x val="-3.7785574895621066E-2"/>
                  <c:y val="4.381971907074592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846-4171-A452-2EBC5A3AD3E6}"/>
                </c:ext>
              </c:extLst>
            </c:dLbl>
            <c:dLbl>
              <c:idx val="19"/>
              <c:layout>
                <c:manualLayout>
                  <c:x val="-3.0228459916496853E-2"/>
                  <c:y val="3.129979933624708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846-4171-A452-2EBC5A3AD3E6}"/>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PL!$F$3:$F$22</c:f>
              <c:numCache>
                <c:formatCode>General</c:formatCode>
                <c:ptCount val="20"/>
                <c:pt idx="0">
                  <c:v>2004</c:v>
                </c:pt>
                <c:pt idx="19">
                  <c:v>2023</c:v>
                </c:pt>
              </c:numCache>
            </c:numRef>
          </c:cat>
          <c:val>
            <c:numRef>
              <c:f>PL!$H$3:$H$22</c:f>
              <c:numCache>
                <c:formatCode>#\ ##0.0</c:formatCode>
                <c:ptCount val="20"/>
                <c:pt idx="0">
                  <c:v>83.1</c:v>
                </c:pt>
                <c:pt idx="1">
                  <c:v>97.8</c:v>
                </c:pt>
                <c:pt idx="2">
                  <c:v>122</c:v>
                </c:pt>
                <c:pt idx="3">
                  <c:v>138.30000000000001</c:v>
                </c:pt>
                <c:pt idx="4">
                  <c:v>141.6</c:v>
                </c:pt>
                <c:pt idx="5">
                  <c:v>133.30000000000001</c:v>
                </c:pt>
                <c:pt idx="6">
                  <c:v>169.2</c:v>
                </c:pt>
                <c:pt idx="7">
                  <c:v>190.1</c:v>
                </c:pt>
                <c:pt idx="8">
                  <c:v>193.9</c:v>
                </c:pt>
                <c:pt idx="9">
                  <c:v>209.6</c:v>
                </c:pt>
                <c:pt idx="10">
                  <c:v>245.9</c:v>
                </c:pt>
                <c:pt idx="11">
                  <c:v>268.3</c:v>
                </c:pt>
                <c:pt idx="12">
                  <c:v>276.2</c:v>
                </c:pt>
                <c:pt idx="13">
                  <c:v>279.39999999999998</c:v>
                </c:pt>
                <c:pt idx="14">
                  <c:v>293.10000000000002</c:v>
                </c:pt>
                <c:pt idx="15">
                  <c:v>296.10000000000002</c:v>
                </c:pt>
                <c:pt idx="16">
                  <c:v>283.39999999999998</c:v>
                </c:pt>
                <c:pt idx="17">
                  <c:v>341.8</c:v>
                </c:pt>
                <c:pt idx="18">
                  <c:v>408.8</c:v>
                </c:pt>
                <c:pt idx="19">
                  <c:v>385.6</c:v>
                </c:pt>
              </c:numCache>
            </c:numRef>
          </c:val>
          <c:smooth val="0"/>
          <c:extLst>
            <c:ext xmlns:c16="http://schemas.microsoft.com/office/drawing/2014/chart" uri="{C3380CC4-5D6E-409C-BE32-E72D297353CC}">
              <c16:uniqueId val="{00000001-A688-4665-BD2E-45C2FE03A9A5}"/>
            </c:ext>
          </c:extLst>
        </c:ser>
        <c:ser>
          <c:idx val="2"/>
          <c:order val="2"/>
          <c:tx>
            <c:strRef>
              <c:f>PL!$I$2</c:f>
              <c:strCache>
                <c:ptCount val="1"/>
                <c:pt idx="0">
                  <c:v>  Bilance</c:v>
                </c:pt>
              </c:strCache>
            </c:strRef>
          </c:tx>
          <c:spPr>
            <a:ln w="25400" cap="rnd">
              <a:solidFill>
                <a:schemeClr val="tx1">
                  <a:lumMod val="50000"/>
                  <a:lumOff val="50000"/>
                </a:schemeClr>
              </a:solidFill>
              <a:round/>
            </a:ln>
            <a:effectLst/>
          </c:spPr>
          <c:marker>
            <c:symbol val="none"/>
          </c:marker>
          <c:cat>
            <c:numRef>
              <c:f>PL!$F$3:$F$22</c:f>
              <c:numCache>
                <c:formatCode>General</c:formatCode>
                <c:ptCount val="20"/>
                <c:pt idx="0">
                  <c:v>2004</c:v>
                </c:pt>
                <c:pt idx="19">
                  <c:v>2023</c:v>
                </c:pt>
              </c:numCache>
            </c:numRef>
          </c:cat>
          <c:val>
            <c:numRef>
              <c:f>PL!$I$3:$I$22</c:f>
              <c:numCache>
                <c:formatCode>#\ ##0.0</c:formatCode>
                <c:ptCount val="20"/>
                <c:pt idx="0">
                  <c:v>7.3</c:v>
                </c:pt>
                <c:pt idx="1">
                  <c:v>8.6999999999999993</c:v>
                </c:pt>
                <c:pt idx="2">
                  <c:v>0.5</c:v>
                </c:pt>
                <c:pt idx="3">
                  <c:v>4.4000000000000004</c:v>
                </c:pt>
                <c:pt idx="4">
                  <c:v>11.8</c:v>
                </c:pt>
                <c:pt idx="5">
                  <c:v>-11.3</c:v>
                </c:pt>
                <c:pt idx="6">
                  <c:v>-13.4</c:v>
                </c:pt>
                <c:pt idx="7">
                  <c:v>-12.3</c:v>
                </c:pt>
                <c:pt idx="8">
                  <c:v>-18.100000000000001</c:v>
                </c:pt>
                <c:pt idx="9">
                  <c:v>-32.299999999999997</c:v>
                </c:pt>
                <c:pt idx="10">
                  <c:v>-43.9</c:v>
                </c:pt>
                <c:pt idx="11">
                  <c:v>-64.2</c:v>
                </c:pt>
                <c:pt idx="12">
                  <c:v>-72.599999999999994</c:v>
                </c:pt>
                <c:pt idx="13">
                  <c:v>-58.5</c:v>
                </c:pt>
                <c:pt idx="14">
                  <c:v>-63.6</c:v>
                </c:pt>
                <c:pt idx="15">
                  <c:v>-62.6</c:v>
                </c:pt>
                <c:pt idx="16">
                  <c:v>-61.7</c:v>
                </c:pt>
                <c:pt idx="17">
                  <c:v>-71</c:v>
                </c:pt>
                <c:pt idx="18">
                  <c:v>-100.2</c:v>
                </c:pt>
                <c:pt idx="19">
                  <c:v>-67</c:v>
                </c:pt>
              </c:numCache>
            </c:numRef>
          </c:val>
          <c:smooth val="0"/>
          <c:extLst>
            <c:ext xmlns:c16="http://schemas.microsoft.com/office/drawing/2014/chart" uri="{C3380CC4-5D6E-409C-BE32-E72D297353CC}">
              <c16:uniqueId val="{00000002-A688-4665-BD2E-45C2FE03A9A5}"/>
            </c:ext>
          </c:extLst>
        </c:ser>
        <c:dLbls>
          <c:showLegendKey val="0"/>
          <c:showVal val="0"/>
          <c:showCatName val="0"/>
          <c:showSerName val="0"/>
          <c:showPercent val="0"/>
          <c:showBubbleSize val="0"/>
        </c:dLbls>
        <c:smooth val="0"/>
        <c:axId val="1412074719"/>
        <c:axId val="1412080959"/>
      </c:lineChart>
      <c:catAx>
        <c:axId val="1412074719"/>
        <c:scaling>
          <c:orientation val="minMax"/>
        </c:scaling>
        <c:delete val="0"/>
        <c:axPos val="b"/>
        <c:numFmt formatCode="General" sourceLinked="1"/>
        <c:majorTickMark val="none"/>
        <c:minorTickMark val="none"/>
        <c:tickLblPos val="low"/>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412080959"/>
        <c:crosses val="autoZero"/>
        <c:auto val="1"/>
        <c:lblAlgn val="ctr"/>
        <c:lblOffset val="150"/>
        <c:noMultiLvlLbl val="0"/>
      </c:catAx>
      <c:valAx>
        <c:axId val="1412080959"/>
        <c:scaling>
          <c:orientation val="minMax"/>
          <c:min val="-120"/>
        </c:scaling>
        <c:delete val="1"/>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412074719"/>
        <c:crosses val="autoZero"/>
        <c:crossBetween val="between"/>
        <c:majorUnit val="120"/>
      </c:valAx>
      <c:spPr>
        <a:noFill/>
        <a:ln>
          <a:solidFill>
            <a:schemeClr val="tx1">
              <a:lumMod val="50000"/>
              <a:lumOff val="50000"/>
            </a:schemeClr>
          </a:solidFill>
        </a:ln>
        <a:effectLst/>
      </c:spPr>
    </c:plotArea>
    <c:legend>
      <c:legendPos val="b"/>
      <c:legendEntry>
        <c:idx val="1"/>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legendEntry>
      <c:layout>
        <c:manualLayout>
          <c:xMode val="edge"/>
          <c:yMode val="edge"/>
          <c:x val="1.4363278847724431E-2"/>
          <c:y val="0.82939741327045102"/>
          <c:w val="0.9818581636627135"/>
          <c:h val="0.1314680757144937"/>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b="1"/>
      </a:pPr>
      <a:endParaRPr lang="cs-CZ"/>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80336832895888"/>
          <c:y val="5.0925925925925923E-2"/>
          <c:w val="0.87581189851268593"/>
          <c:h val="0.81558730533327239"/>
        </c:manualLayout>
      </c:layout>
      <c:lineChart>
        <c:grouping val="standard"/>
        <c:varyColors val="0"/>
        <c:ser>
          <c:idx val="0"/>
          <c:order val="0"/>
          <c:tx>
            <c:strRef>
              <c:f>IT!$G$2</c:f>
              <c:strCache>
                <c:ptCount val="1"/>
                <c:pt idx="0">
                  <c:v>Vývoz</c:v>
                </c:pt>
              </c:strCache>
            </c:strRef>
          </c:tx>
          <c:spPr>
            <a:ln w="25400" cap="rnd">
              <a:solidFill>
                <a:srgbClr val="0071BC"/>
              </a:solidFill>
              <a:round/>
            </a:ln>
            <a:effectLst/>
          </c:spPr>
          <c:marker>
            <c:symbol val="none"/>
          </c:marker>
          <c:dLbls>
            <c:dLbl>
              <c:idx val="0"/>
              <c:layout>
                <c:manualLayout>
                  <c:x val="-4.9475295166134824E-2"/>
                  <c:y val="6.1166350801062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DE6-44BA-B776-649DED316E16}"/>
                </c:ext>
              </c:extLst>
            </c:dLbl>
            <c:dLbl>
              <c:idx val="1"/>
              <c:delete val="1"/>
              <c:extLst>
                <c:ext xmlns:c15="http://schemas.microsoft.com/office/drawing/2012/chart" uri="{CE6537A1-D6FC-4f65-9D91-7224C49458BB}"/>
                <c:ext xmlns:c16="http://schemas.microsoft.com/office/drawing/2014/chart" uri="{C3380CC4-5D6E-409C-BE32-E72D297353CC}">
                  <c16:uniqueId val="{00000014-9DE6-44BA-B776-649DED316E16}"/>
                </c:ext>
              </c:extLst>
            </c:dLbl>
            <c:dLbl>
              <c:idx val="2"/>
              <c:delete val="1"/>
              <c:extLst>
                <c:ext xmlns:c15="http://schemas.microsoft.com/office/drawing/2012/chart" uri="{CE6537A1-D6FC-4f65-9D91-7224C49458BB}"/>
                <c:ext xmlns:c16="http://schemas.microsoft.com/office/drawing/2014/chart" uri="{C3380CC4-5D6E-409C-BE32-E72D297353CC}">
                  <c16:uniqueId val="{00000013-9DE6-44BA-B776-649DED316E16}"/>
                </c:ext>
              </c:extLst>
            </c:dLbl>
            <c:dLbl>
              <c:idx val="3"/>
              <c:delete val="1"/>
              <c:extLst>
                <c:ext xmlns:c15="http://schemas.microsoft.com/office/drawing/2012/chart" uri="{CE6537A1-D6FC-4f65-9D91-7224C49458BB}"/>
                <c:ext xmlns:c16="http://schemas.microsoft.com/office/drawing/2014/chart" uri="{C3380CC4-5D6E-409C-BE32-E72D297353CC}">
                  <c16:uniqueId val="{00000012-9DE6-44BA-B776-649DED316E16}"/>
                </c:ext>
              </c:extLst>
            </c:dLbl>
            <c:dLbl>
              <c:idx val="4"/>
              <c:delete val="1"/>
              <c:extLst>
                <c:ext xmlns:c15="http://schemas.microsoft.com/office/drawing/2012/chart" uri="{CE6537A1-D6FC-4f65-9D91-7224C49458BB}"/>
                <c:ext xmlns:c16="http://schemas.microsoft.com/office/drawing/2014/chart" uri="{C3380CC4-5D6E-409C-BE32-E72D297353CC}">
                  <c16:uniqueId val="{00000011-9DE6-44BA-B776-649DED316E16}"/>
                </c:ext>
              </c:extLst>
            </c:dLbl>
            <c:dLbl>
              <c:idx val="5"/>
              <c:delete val="1"/>
              <c:extLst>
                <c:ext xmlns:c15="http://schemas.microsoft.com/office/drawing/2012/chart" uri="{CE6537A1-D6FC-4f65-9D91-7224C49458BB}"/>
                <c:ext xmlns:c16="http://schemas.microsoft.com/office/drawing/2014/chart" uri="{C3380CC4-5D6E-409C-BE32-E72D297353CC}">
                  <c16:uniqueId val="{00000010-9DE6-44BA-B776-649DED316E16}"/>
                </c:ext>
              </c:extLst>
            </c:dLbl>
            <c:dLbl>
              <c:idx val="6"/>
              <c:delete val="1"/>
              <c:extLst>
                <c:ext xmlns:c15="http://schemas.microsoft.com/office/drawing/2012/chart" uri="{CE6537A1-D6FC-4f65-9D91-7224C49458BB}"/>
                <c:ext xmlns:c16="http://schemas.microsoft.com/office/drawing/2014/chart" uri="{C3380CC4-5D6E-409C-BE32-E72D297353CC}">
                  <c16:uniqueId val="{0000000F-9DE6-44BA-B776-649DED316E16}"/>
                </c:ext>
              </c:extLst>
            </c:dLbl>
            <c:dLbl>
              <c:idx val="7"/>
              <c:delete val="1"/>
              <c:extLst>
                <c:ext xmlns:c15="http://schemas.microsoft.com/office/drawing/2012/chart" uri="{CE6537A1-D6FC-4f65-9D91-7224C49458BB}"/>
                <c:ext xmlns:c16="http://schemas.microsoft.com/office/drawing/2014/chart" uri="{C3380CC4-5D6E-409C-BE32-E72D297353CC}">
                  <c16:uniqueId val="{0000000E-9DE6-44BA-B776-649DED316E16}"/>
                </c:ext>
              </c:extLst>
            </c:dLbl>
            <c:dLbl>
              <c:idx val="8"/>
              <c:delete val="1"/>
              <c:extLst>
                <c:ext xmlns:c15="http://schemas.microsoft.com/office/drawing/2012/chart" uri="{CE6537A1-D6FC-4f65-9D91-7224C49458BB}"/>
                <c:ext xmlns:c16="http://schemas.microsoft.com/office/drawing/2014/chart" uri="{C3380CC4-5D6E-409C-BE32-E72D297353CC}">
                  <c16:uniqueId val="{0000000D-9DE6-44BA-B776-649DED316E16}"/>
                </c:ext>
              </c:extLst>
            </c:dLbl>
            <c:dLbl>
              <c:idx val="9"/>
              <c:delete val="1"/>
              <c:extLst>
                <c:ext xmlns:c15="http://schemas.microsoft.com/office/drawing/2012/chart" uri="{CE6537A1-D6FC-4f65-9D91-7224C49458BB}"/>
                <c:ext xmlns:c16="http://schemas.microsoft.com/office/drawing/2014/chart" uri="{C3380CC4-5D6E-409C-BE32-E72D297353CC}">
                  <c16:uniqueId val="{0000000C-9DE6-44BA-B776-649DED316E16}"/>
                </c:ext>
              </c:extLst>
            </c:dLbl>
            <c:dLbl>
              <c:idx val="10"/>
              <c:delete val="1"/>
              <c:extLst>
                <c:ext xmlns:c15="http://schemas.microsoft.com/office/drawing/2012/chart" uri="{CE6537A1-D6FC-4f65-9D91-7224C49458BB}"/>
                <c:ext xmlns:c16="http://schemas.microsoft.com/office/drawing/2014/chart" uri="{C3380CC4-5D6E-409C-BE32-E72D297353CC}">
                  <c16:uniqueId val="{00000004-9DE6-44BA-B776-649DED316E16}"/>
                </c:ext>
              </c:extLst>
            </c:dLbl>
            <c:dLbl>
              <c:idx val="11"/>
              <c:delete val="1"/>
              <c:extLst>
                <c:ext xmlns:c15="http://schemas.microsoft.com/office/drawing/2012/chart" uri="{CE6537A1-D6FC-4f65-9D91-7224C49458BB}"/>
                <c:ext xmlns:c16="http://schemas.microsoft.com/office/drawing/2014/chart" uri="{C3380CC4-5D6E-409C-BE32-E72D297353CC}">
                  <c16:uniqueId val="{00000005-9DE6-44BA-B776-649DED316E16}"/>
                </c:ext>
              </c:extLst>
            </c:dLbl>
            <c:dLbl>
              <c:idx val="12"/>
              <c:delete val="1"/>
              <c:extLst>
                <c:ext xmlns:c15="http://schemas.microsoft.com/office/drawing/2012/chart" uri="{CE6537A1-D6FC-4f65-9D91-7224C49458BB}"/>
                <c:ext xmlns:c16="http://schemas.microsoft.com/office/drawing/2014/chart" uri="{C3380CC4-5D6E-409C-BE32-E72D297353CC}">
                  <c16:uniqueId val="{00000006-9DE6-44BA-B776-649DED316E16}"/>
                </c:ext>
              </c:extLst>
            </c:dLbl>
            <c:dLbl>
              <c:idx val="13"/>
              <c:delete val="1"/>
              <c:extLst>
                <c:ext xmlns:c15="http://schemas.microsoft.com/office/drawing/2012/chart" uri="{CE6537A1-D6FC-4f65-9D91-7224C49458BB}"/>
                <c:ext xmlns:c16="http://schemas.microsoft.com/office/drawing/2014/chart" uri="{C3380CC4-5D6E-409C-BE32-E72D297353CC}">
                  <c16:uniqueId val="{00000007-9DE6-44BA-B776-649DED316E16}"/>
                </c:ext>
              </c:extLst>
            </c:dLbl>
            <c:dLbl>
              <c:idx val="14"/>
              <c:delete val="1"/>
              <c:extLst>
                <c:ext xmlns:c15="http://schemas.microsoft.com/office/drawing/2012/chart" uri="{CE6537A1-D6FC-4f65-9D91-7224C49458BB}"/>
                <c:ext xmlns:c16="http://schemas.microsoft.com/office/drawing/2014/chart" uri="{C3380CC4-5D6E-409C-BE32-E72D297353CC}">
                  <c16:uniqueId val="{00000008-9DE6-44BA-B776-649DED316E16}"/>
                </c:ext>
              </c:extLst>
            </c:dLbl>
            <c:dLbl>
              <c:idx val="15"/>
              <c:delete val="1"/>
              <c:extLst>
                <c:ext xmlns:c15="http://schemas.microsoft.com/office/drawing/2012/chart" uri="{CE6537A1-D6FC-4f65-9D91-7224C49458BB}"/>
                <c:ext xmlns:c16="http://schemas.microsoft.com/office/drawing/2014/chart" uri="{C3380CC4-5D6E-409C-BE32-E72D297353CC}">
                  <c16:uniqueId val="{00000009-9DE6-44BA-B776-649DED316E16}"/>
                </c:ext>
              </c:extLst>
            </c:dLbl>
            <c:dLbl>
              <c:idx val="16"/>
              <c:delete val="1"/>
              <c:extLst>
                <c:ext xmlns:c15="http://schemas.microsoft.com/office/drawing/2012/chart" uri="{CE6537A1-D6FC-4f65-9D91-7224C49458BB}"/>
                <c:ext xmlns:c16="http://schemas.microsoft.com/office/drawing/2014/chart" uri="{C3380CC4-5D6E-409C-BE32-E72D297353CC}">
                  <c16:uniqueId val="{0000000A-9DE6-44BA-B776-649DED316E16}"/>
                </c:ext>
              </c:extLst>
            </c:dLbl>
            <c:dLbl>
              <c:idx val="17"/>
              <c:delete val="1"/>
              <c:extLst>
                <c:ext xmlns:c15="http://schemas.microsoft.com/office/drawing/2012/chart" uri="{CE6537A1-D6FC-4f65-9D91-7224C49458BB}"/>
                <c:ext xmlns:c16="http://schemas.microsoft.com/office/drawing/2014/chart" uri="{C3380CC4-5D6E-409C-BE32-E72D297353CC}">
                  <c16:uniqueId val="{0000000B-9DE6-44BA-B776-649DED316E16}"/>
                </c:ext>
              </c:extLst>
            </c:dLbl>
            <c:dLbl>
              <c:idx val="18"/>
              <c:delete val="1"/>
              <c:extLst>
                <c:ext xmlns:c15="http://schemas.microsoft.com/office/drawing/2012/chart" uri="{CE6537A1-D6FC-4f65-9D91-7224C49458BB}"/>
                <c:ext xmlns:c16="http://schemas.microsoft.com/office/drawing/2014/chart" uri="{C3380CC4-5D6E-409C-BE32-E72D297353CC}">
                  <c16:uniqueId val="{00000003-9DE6-44BA-B776-649DED316E16}"/>
                </c:ext>
              </c:extLst>
            </c:dLbl>
            <c:dLbl>
              <c:idx val="19"/>
              <c:layout>
                <c:manualLayout>
                  <c:x val="-3.4252127422708709E-2"/>
                  <c:y val="8.5632891121487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9DE6-44BA-B776-649DED316E16}"/>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Arial" panose="020B0604020202020204" pitchFamily="34" charset="0"/>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IT!$F$3:$F$22</c:f>
              <c:numCache>
                <c:formatCode>General</c:formatCode>
                <c:ptCount val="20"/>
                <c:pt idx="0">
                  <c:v>2004</c:v>
                </c:pt>
                <c:pt idx="19">
                  <c:v>2023</c:v>
                </c:pt>
              </c:numCache>
            </c:numRef>
          </c:cat>
          <c:val>
            <c:numRef>
              <c:f>IT!$G$3:$G$22</c:f>
              <c:numCache>
                <c:formatCode>#\ ##0.0</c:formatCode>
                <c:ptCount val="20"/>
                <c:pt idx="0">
                  <c:v>74.7</c:v>
                </c:pt>
                <c:pt idx="1">
                  <c:v>81.099999999999994</c:v>
                </c:pt>
                <c:pt idx="2">
                  <c:v>98.4</c:v>
                </c:pt>
                <c:pt idx="3">
                  <c:v>114.6</c:v>
                </c:pt>
                <c:pt idx="4">
                  <c:v>106.7</c:v>
                </c:pt>
                <c:pt idx="5">
                  <c:v>91.2</c:v>
                </c:pt>
                <c:pt idx="6">
                  <c:v>105.8</c:v>
                </c:pt>
                <c:pt idx="7">
                  <c:v>110.1</c:v>
                </c:pt>
                <c:pt idx="8">
                  <c:v>98.9</c:v>
                </c:pt>
                <c:pt idx="9">
                  <c:v>100.8</c:v>
                </c:pt>
                <c:pt idx="10">
                  <c:v>115.3</c:v>
                </c:pt>
                <c:pt idx="11">
                  <c:v>117.7</c:v>
                </c:pt>
                <c:pt idx="12">
                  <c:v>129.9</c:v>
                </c:pt>
                <c:pt idx="13">
                  <c:v>135.80000000000001</c:v>
                </c:pt>
                <c:pt idx="14">
                  <c:v>135</c:v>
                </c:pt>
                <c:pt idx="15">
                  <c:v>130.6</c:v>
                </c:pt>
                <c:pt idx="16">
                  <c:v>126.2</c:v>
                </c:pt>
                <c:pt idx="17">
                  <c:v>151.19999999999999</c:v>
                </c:pt>
                <c:pt idx="18">
                  <c:v>186.6</c:v>
                </c:pt>
                <c:pt idx="19">
                  <c:v>189.5</c:v>
                </c:pt>
              </c:numCache>
            </c:numRef>
          </c:val>
          <c:smooth val="0"/>
          <c:extLst>
            <c:ext xmlns:c16="http://schemas.microsoft.com/office/drawing/2014/chart" uri="{C3380CC4-5D6E-409C-BE32-E72D297353CC}">
              <c16:uniqueId val="{00000000-2870-46CF-86E8-80A54196C810}"/>
            </c:ext>
          </c:extLst>
        </c:ser>
        <c:ser>
          <c:idx val="1"/>
          <c:order val="1"/>
          <c:tx>
            <c:strRef>
              <c:f>IT!$H$2</c:f>
              <c:strCache>
                <c:ptCount val="1"/>
                <c:pt idx="0">
                  <c:v>Dovoz </c:v>
                </c:pt>
              </c:strCache>
            </c:strRef>
          </c:tx>
          <c:spPr>
            <a:ln w="25400" cap="rnd">
              <a:solidFill>
                <a:srgbClr val="BC1B21"/>
              </a:solidFill>
              <a:round/>
            </a:ln>
            <a:effectLst/>
          </c:spPr>
          <c:marker>
            <c:symbol val="none"/>
          </c:marker>
          <c:dLbls>
            <c:dLbl>
              <c:idx val="0"/>
              <c:layout>
                <c:manualLayout>
                  <c:x val="-4.9475295166134824E-2"/>
                  <c:y val="-4.89330806408499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DE6-44BA-B776-649DED316E16}"/>
                </c:ext>
              </c:extLst>
            </c:dLbl>
            <c:dLbl>
              <c:idx val="19"/>
              <c:layout>
                <c:manualLayout>
                  <c:x val="-3.8057919358565236E-2"/>
                  <c:y val="-5.50497157209562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DE6-44BA-B776-649DED316E16}"/>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IT!$F$3:$F$22</c:f>
              <c:numCache>
                <c:formatCode>General</c:formatCode>
                <c:ptCount val="20"/>
                <c:pt idx="0">
                  <c:v>2004</c:v>
                </c:pt>
                <c:pt idx="19">
                  <c:v>2023</c:v>
                </c:pt>
              </c:numCache>
            </c:numRef>
          </c:cat>
          <c:val>
            <c:numRef>
              <c:f>IT!$H$3:$H$22</c:f>
              <c:numCache>
                <c:formatCode>#\ ##0.0</c:formatCode>
                <c:ptCount val="20"/>
                <c:pt idx="0">
                  <c:v>92.9</c:v>
                </c:pt>
                <c:pt idx="1">
                  <c:v>81.7</c:v>
                </c:pt>
                <c:pt idx="2">
                  <c:v>89.4</c:v>
                </c:pt>
                <c:pt idx="3">
                  <c:v>102.9</c:v>
                </c:pt>
                <c:pt idx="4">
                  <c:v>95.8</c:v>
                </c:pt>
                <c:pt idx="5">
                  <c:v>79</c:v>
                </c:pt>
                <c:pt idx="6">
                  <c:v>85.3</c:v>
                </c:pt>
                <c:pt idx="7">
                  <c:v>94.7</c:v>
                </c:pt>
                <c:pt idx="8">
                  <c:v>106</c:v>
                </c:pt>
                <c:pt idx="9">
                  <c:v>111.6</c:v>
                </c:pt>
                <c:pt idx="10">
                  <c:v>129.19999999999999</c:v>
                </c:pt>
                <c:pt idx="11">
                  <c:v>135.69999999999999</c:v>
                </c:pt>
                <c:pt idx="12">
                  <c:v>142.5</c:v>
                </c:pt>
                <c:pt idx="13">
                  <c:v>150.30000000000001</c:v>
                </c:pt>
                <c:pt idx="14">
                  <c:v>158.1</c:v>
                </c:pt>
                <c:pt idx="15">
                  <c:v>159.19999999999999</c:v>
                </c:pt>
                <c:pt idx="16">
                  <c:v>147</c:v>
                </c:pt>
                <c:pt idx="17">
                  <c:v>176.3</c:v>
                </c:pt>
                <c:pt idx="18">
                  <c:v>197.3</c:v>
                </c:pt>
                <c:pt idx="19">
                  <c:v>189.9</c:v>
                </c:pt>
              </c:numCache>
            </c:numRef>
          </c:val>
          <c:smooth val="0"/>
          <c:extLst>
            <c:ext xmlns:c16="http://schemas.microsoft.com/office/drawing/2014/chart" uri="{C3380CC4-5D6E-409C-BE32-E72D297353CC}">
              <c16:uniqueId val="{00000001-2870-46CF-86E8-80A54196C810}"/>
            </c:ext>
          </c:extLst>
        </c:ser>
        <c:ser>
          <c:idx val="2"/>
          <c:order val="2"/>
          <c:tx>
            <c:strRef>
              <c:f>IT!$I$2</c:f>
              <c:strCache>
                <c:ptCount val="1"/>
                <c:pt idx="0">
                  <c:v>Bilance</c:v>
                </c:pt>
              </c:strCache>
            </c:strRef>
          </c:tx>
          <c:spPr>
            <a:ln w="25400" cap="rnd">
              <a:solidFill>
                <a:schemeClr val="tx1">
                  <a:lumMod val="50000"/>
                  <a:lumOff val="50000"/>
                </a:schemeClr>
              </a:solidFill>
              <a:round/>
            </a:ln>
            <a:effectLst/>
          </c:spPr>
          <c:marker>
            <c:symbol val="none"/>
          </c:marker>
          <c:cat>
            <c:numRef>
              <c:f>IT!$F$3:$F$22</c:f>
              <c:numCache>
                <c:formatCode>General</c:formatCode>
                <c:ptCount val="20"/>
                <c:pt idx="0">
                  <c:v>2004</c:v>
                </c:pt>
                <c:pt idx="19">
                  <c:v>2023</c:v>
                </c:pt>
              </c:numCache>
            </c:numRef>
          </c:cat>
          <c:val>
            <c:numRef>
              <c:f>IT!$I$3:$I$22</c:f>
              <c:numCache>
                <c:formatCode>#\ ##0.0</c:formatCode>
                <c:ptCount val="20"/>
                <c:pt idx="0">
                  <c:v>-18.3</c:v>
                </c:pt>
                <c:pt idx="1">
                  <c:v>-0.6</c:v>
                </c:pt>
                <c:pt idx="2">
                  <c:v>9</c:v>
                </c:pt>
                <c:pt idx="3">
                  <c:v>11.7</c:v>
                </c:pt>
                <c:pt idx="4">
                  <c:v>10.9</c:v>
                </c:pt>
                <c:pt idx="5">
                  <c:v>12.2</c:v>
                </c:pt>
                <c:pt idx="6">
                  <c:v>20.399999999999999</c:v>
                </c:pt>
                <c:pt idx="7">
                  <c:v>15.4</c:v>
                </c:pt>
                <c:pt idx="8">
                  <c:v>-7.2</c:v>
                </c:pt>
                <c:pt idx="9">
                  <c:v>-10.8</c:v>
                </c:pt>
                <c:pt idx="10">
                  <c:v>-13.9</c:v>
                </c:pt>
                <c:pt idx="11">
                  <c:v>-18</c:v>
                </c:pt>
                <c:pt idx="12">
                  <c:v>-12.5</c:v>
                </c:pt>
                <c:pt idx="13">
                  <c:v>-14.5</c:v>
                </c:pt>
                <c:pt idx="14">
                  <c:v>-23.1</c:v>
                </c:pt>
                <c:pt idx="15">
                  <c:v>-28.7</c:v>
                </c:pt>
                <c:pt idx="16">
                  <c:v>-20.8</c:v>
                </c:pt>
                <c:pt idx="17">
                  <c:v>-25</c:v>
                </c:pt>
                <c:pt idx="18">
                  <c:v>-10.7</c:v>
                </c:pt>
                <c:pt idx="19">
                  <c:v>-0.5</c:v>
                </c:pt>
              </c:numCache>
            </c:numRef>
          </c:val>
          <c:smooth val="0"/>
          <c:extLst>
            <c:ext xmlns:c16="http://schemas.microsoft.com/office/drawing/2014/chart" uri="{C3380CC4-5D6E-409C-BE32-E72D297353CC}">
              <c16:uniqueId val="{00000002-2870-46CF-86E8-80A54196C810}"/>
            </c:ext>
          </c:extLst>
        </c:ser>
        <c:dLbls>
          <c:showLegendKey val="0"/>
          <c:showVal val="0"/>
          <c:showCatName val="0"/>
          <c:showSerName val="0"/>
          <c:showPercent val="0"/>
          <c:showBubbleSize val="0"/>
        </c:dLbls>
        <c:smooth val="0"/>
        <c:axId val="1412074719"/>
        <c:axId val="1412080959"/>
      </c:lineChart>
      <c:catAx>
        <c:axId val="1412074719"/>
        <c:scaling>
          <c:orientation val="minMax"/>
        </c:scaling>
        <c:delete val="0"/>
        <c:axPos val="b"/>
        <c:numFmt formatCode="General" sourceLinked="1"/>
        <c:majorTickMark val="none"/>
        <c:minorTickMark val="none"/>
        <c:tickLblPos val="low"/>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412080959"/>
        <c:crosses val="autoZero"/>
        <c:auto val="1"/>
        <c:lblAlgn val="ctr"/>
        <c:lblOffset val="150"/>
        <c:noMultiLvlLbl val="0"/>
      </c:catAx>
      <c:valAx>
        <c:axId val="1412080959"/>
        <c:scaling>
          <c:orientation val="minMax"/>
          <c:max val="250"/>
          <c:min val="-50"/>
        </c:scaling>
        <c:delete val="1"/>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crossAx val="1412074719"/>
        <c:crosses val="autoZero"/>
        <c:crossBetween val="between"/>
        <c:majorUnit val="50"/>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b="1"/>
      </a:pPr>
      <a:endParaRPr lang="cs-CZ"/>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692199330663944E-2"/>
          <c:y val="1.8290038405155751E-2"/>
          <c:w val="0.87581189851268593"/>
          <c:h val="0.80991967103375728"/>
        </c:manualLayout>
      </c:layout>
      <c:lineChart>
        <c:grouping val="standard"/>
        <c:varyColors val="0"/>
        <c:ser>
          <c:idx val="0"/>
          <c:order val="0"/>
          <c:tx>
            <c:strRef>
              <c:f>HU!$G$2</c:f>
              <c:strCache>
                <c:ptCount val="1"/>
                <c:pt idx="0">
                  <c:v>Vývoz</c:v>
                </c:pt>
              </c:strCache>
            </c:strRef>
          </c:tx>
          <c:spPr>
            <a:ln w="25400" cap="rnd">
              <a:solidFill>
                <a:srgbClr val="0071BC"/>
              </a:solidFill>
              <a:round/>
            </a:ln>
            <a:effectLst/>
          </c:spPr>
          <c:marker>
            <c:symbol val="none"/>
          </c:marker>
          <c:dLbls>
            <c:dLbl>
              <c:idx val="0"/>
              <c:layout>
                <c:manualLayout>
                  <c:x val="-6.2579819164483574E-2"/>
                  <c:y val="-6.9979865101728336E-2"/>
                </c:manualLayout>
              </c:layout>
              <c:showLegendKey val="0"/>
              <c:showVal val="1"/>
              <c:showCatName val="0"/>
              <c:showSerName val="0"/>
              <c:showPercent val="0"/>
              <c:showBubbleSize val="0"/>
              <c:extLst>
                <c:ext xmlns:c15="http://schemas.microsoft.com/office/drawing/2012/chart" uri="{CE6537A1-D6FC-4f65-9D91-7224C49458BB}">
                  <c15:layout>
                    <c:manualLayout>
                      <c:w val="0.12501268121088024"/>
                      <c:h val="0.19929175162441834"/>
                    </c:manualLayout>
                  </c15:layout>
                </c:ext>
                <c:ext xmlns:c16="http://schemas.microsoft.com/office/drawing/2014/chart" uri="{C3380CC4-5D6E-409C-BE32-E72D297353CC}">
                  <c16:uniqueId val="{00000003-676E-403B-888F-A83E7F06C9B0}"/>
                </c:ext>
              </c:extLst>
            </c:dLbl>
            <c:dLbl>
              <c:idx val="19"/>
              <c:layout>
                <c:manualLayout>
                  <c:x val="-5.521761537583051E-2"/>
                  <c:y val="-6.85385827575177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76E-403B-888F-A83E7F06C9B0}"/>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HU!$F$3:$F$22</c:f>
              <c:numCache>
                <c:formatCode>General</c:formatCode>
                <c:ptCount val="20"/>
                <c:pt idx="0">
                  <c:v>2004</c:v>
                </c:pt>
                <c:pt idx="19">
                  <c:v>2023</c:v>
                </c:pt>
              </c:numCache>
            </c:numRef>
          </c:cat>
          <c:val>
            <c:numRef>
              <c:f>HU!$G$3:$G$22</c:f>
              <c:numCache>
                <c:formatCode>#\ ##0.0</c:formatCode>
                <c:ptCount val="20"/>
                <c:pt idx="0">
                  <c:v>46.8</c:v>
                </c:pt>
                <c:pt idx="1">
                  <c:v>53</c:v>
                </c:pt>
                <c:pt idx="2">
                  <c:v>64</c:v>
                </c:pt>
                <c:pt idx="3">
                  <c:v>72.599999999999994</c:v>
                </c:pt>
                <c:pt idx="4">
                  <c:v>65.400000000000006</c:v>
                </c:pt>
                <c:pt idx="5">
                  <c:v>53.1</c:v>
                </c:pt>
                <c:pt idx="6">
                  <c:v>57.4</c:v>
                </c:pt>
                <c:pt idx="7">
                  <c:v>62.6</c:v>
                </c:pt>
                <c:pt idx="8">
                  <c:v>63.3</c:v>
                </c:pt>
                <c:pt idx="9">
                  <c:v>72</c:v>
                </c:pt>
                <c:pt idx="10">
                  <c:v>88.1</c:v>
                </c:pt>
                <c:pt idx="11">
                  <c:v>98.9</c:v>
                </c:pt>
                <c:pt idx="12">
                  <c:v>96.3</c:v>
                </c:pt>
                <c:pt idx="13">
                  <c:v>107.3</c:v>
                </c:pt>
                <c:pt idx="14">
                  <c:v>110.6</c:v>
                </c:pt>
                <c:pt idx="15">
                  <c:v>122.4</c:v>
                </c:pt>
                <c:pt idx="16">
                  <c:v>109</c:v>
                </c:pt>
                <c:pt idx="17">
                  <c:v>117.5</c:v>
                </c:pt>
                <c:pt idx="18">
                  <c:v>132.1</c:v>
                </c:pt>
                <c:pt idx="19">
                  <c:v>137.19999999999999</c:v>
                </c:pt>
              </c:numCache>
            </c:numRef>
          </c:val>
          <c:smooth val="0"/>
          <c:extLst>
            <c:ext xmlns:c16="http://schemas.microsoft.com/office/drawing/2014/chart" uri="{C3380CC4-5D6E-409C-BE32-E72D297353CC}">
              <c16:uniqueId val="{00000000-676E-403B-888F-A83E7F06C9B0}"/>
            </c:ext>
          </c:extLst>
        </c:ser>
        <c:ser>
          <c:idx val="1"/>
          <c:order val="1"/>
          <c:tx>
            <c:strRef>
              <c:f>HU!$H$2</c:f>
              <c:strCache>
                <c:ptCount val="1"/>
                <c:pt idx="0">
                  <c:v>Dovoz </c:v>
                </c:pt>
              </c:strCache>
            </c:strRef>
          </c:tx>
          <c:spPr>
            <a:ln w="25400" cap="rnd">
              <a:solidFill>
                <a:srgbClr val="BC1B21"/>
              </a:solidFill>
              <a:round/>
            </a:ln>
            <a:effectLst/>
          </c:spPr>
          <c:marker>
            <c:symbol val="none"/>
          </c:marker>
          <c:dLbls>
            <c:dLbl>
              <c:idx val="0"/>
              <c:layout>
                <c:manualLayout>
                  <c:x val="-4.0492917942275705E-2"/>
                  <c:y val="0.1214497465812374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76E-403B-888F-A83E7F06C9B0}"/>
                </c:ext>
              </c:extLst>
            </c:dLbl>
            <c:dLbl>
              <c:idx val="19"/>
              <c:layout>
                <c:manualLayout>
                  <c:x val="-4.417409230066454E-2"/>
                  <c:y val="6.45740424367479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76E-403B-888F-A83E7F06C9B0}"/>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HU!$F$3:$F$22</c:f>
              <c:numCache>
                <c:formatCode>General</c:formatCode>
                <c:ptCount val="20"/>
                <c:pt idx="0">
                  <c:v>2004</c:v>
                </c:pt>
                <c:pt idx="19">
                  <c:v>2023</c:v>
                </c:pt>
              </c:numCache>
            </c:numRef>
          </c:cat>
          <c:val>
            <c:numRef>
              <c:f>HU!$H$3:$H$22</c:f>
              <c:numCache>
                <c:formatCode>#\ ##0.0</c:formatCode>
                <c:ptCount val="20"/>
                <c:pt idx="0">
                  <c:v>36.700000000000003</c:v>
                </c:pt>
                <c:pt idx="1">
                  <c:v>42.4</c:v>
                </c:pt>
                <c:pt idx="2">
                  <c:v>52.8</c:v>
                </c:pt>
                <c:pt idx="3">
                  <c:v>69.8</c:v>
                </c:pt>
                <c:pt idx="4">
                  <c:v>67.3</c:v>
                </c:pt>
                <c:pt idx="5">
                  <c:v>48.3</c:v>
                </c:pt>
                <c:pt idx="6">
                  <c:v>54.9</c:v>
                </c:pt>
                <c:pt idx="7">
                  <c:v>61.6</c:v>
                </c:pt>
                <c:pt idx="8">
                  <c:v>60.8</c:v>
                </c:pt>
                <c:pt idx="9">
                  <c:v>62.6</c:v>
                </c:pt>
                <c:pt idx="10">
                  <c:v>67.3</c:v>
                </c:pt>
                <c:pt idx="11">
                  <c:v>73.400000000000006</c:v>
                </c:pt>
                <c:pt idx="12">
                  <c:v>73.7</c:v>
                </c:pt>
                <c:pt idx="13">
                  <c:v>82.2</c:v>
                </c:pt>
                <c:pt idx="14">
                  <c:v>88.4</c:v>
                </c:pt>
                <c:pt idx="15">
                  <c:v>89.5</c:v>
                </c:pt>
                <c:pt idx="16">
                  <c:v>92.5</c:v>
                </c:pt>
                <c:pt idx="17">
                  <c:v>100.9</c:v>
                </c:pt>
                <c:pt idx="18">
                  <c:v>104.1</c:v>
                </c:pt>
                <c:pt idx="19">
                  <c:v>106.2</c:v>
                </c:pt>
              </c:numCache>
            </c:numRef>
          </c:val>
          <c:smooth val="0"/>
          <c:extLst>
            <c:ext xmlns:c16="http://schemas.microsoft.com/office/drawing/2014/chart" uri="{C3380CC4-5D6E-409C-BE32-E72D297353CC}">
              <c16:uniqueId val="{00000001-676E-403B-888F-A83E7F06C9B0}"/>
            </c:ext>
          </c:extLst>
        </c:ser>
        <c:ser>
          <c:idx val="2"/>
          <c:order val="2"/>
          <c:tx>
            <c:strRef>
              <c:f>HU!$I$2</c:f>
              <c:strCache>
                <c:ptCount val="1"/>
                <c:pt idx="0">
                  <c:v>Bilance</c:v>
                </c:pt>
              </c:strCache>
            </c:strRef>
          </c:tx>
          <c:spPr>
            <a:ln w="25400" cap="rnd">
              <a:solidFill>
                <a:schemeClr val="tx1">
                  <a:lumMod val="50000"/>
                  <a:lumOff val="50000"/>
                </a:schemeClr>
              </a:solidFill>
              <a:round/>
            </a:ln>
            <a:effectLst/>
          </c:spPr>
          <c:marker>
            <c:symbol val="none"/>
          </c:marker>
          <c:cat>
            <c:numRef>
              <c:f>HU!$F$3:$F$22</c:f>
              <c:numCache>
                <c:formatCode>General</c:formatCode>
                <c:ptCount val="20"/>
                <c:pt idx="0">
                  <c:v>2004</c:v>
                </c:pt>
                <c:pt idx="19">
                  <c:v>2023</c:v>
                </c:pt>
              </c:numCache>
            </c:numRef>
          </c:cat>
          <c:val>
            <c:numRef>
              <c:f>HU!$I$3:$I$22</c:f>
              <c:numCache>
                <c:formatCode>#\ ##0.0</c:formatCode>
                <c:ptCount val="20"/>
                <c:pt idx="0">
                  <c:v>10.1</c:v>
                </c:pt>
                <c:pt idx="1">
                  <c:v>10.6</c:v>
                </c:pt>
                <c:pt idx="2">
                  <c:v>11.1</c:v>
                </c:pt>
                <c:pt idx="3">
                  <c:v>2.9</c:v>
                </c:pt>
                <c:pt idx="4">
                  <c:v>-1.9</c:v>
                </c:pt>
                <c:pt idx="5">
                  <c:v>4.8</c:v>
                </c:pt>
                <c:pt idx="6">
                  <c:v>2.4</c:v>
                </c:pt>
                <c:pt idx="7">
                  <c:v>1</c:v>
                </c:pt>
                <c:pt idx="8">
                  <c:v>2.5</c:v>
                </c:pt>
                <c:pt idx="9">
                  <c:v>9.4</c:v>
                </c:pt>
                <c:pt idx="10">
                  <c:v>20.9</c:v>
                </c:pt>
                <c:pt idx="11">
                  <c:v>25.5</c:v>
                </c:pt>
                <c:pt idx="12">
                  <c:v>22.6</c:v>
                </c:pt>
                <c:pt idx="13">
                  <c:v>25.1</c:v>
                </c:pt>
                <c:pt idx="14">
                  <c:v>22.2</c:v>
                </c:pt>
                <c:pt idx="15">
                  <c:v>32.9</c:v>
                </c:pt>
                <c:pt idx="16">
                  <c:v>16.5</c:v>
                </c:pt>
                <c:pt idx="17">
                  <c:v>16.600000000000001</c:v>
                </c:pt>
                <c:pt idx="18">
                  <c:v>28</c:v>
                </c:pt>
                <c:pt idx="19">
                  <c:v>30.9</c:v>
                </c:pt>
              </c:numCache>
            </c:numRef>
          </c:val>
          <c:smooth val="0"/>
          <c:extLst>
            <c:ext xmlns:c16="http://schemas.microsoft.com/office/drawing/2014/chart" uri="{C3380CC4-5D6E-409C-BE32-E72D297353CC}">
              <c16:uniqueId val="{00000002-676E-403B-888F-A83E7F06C9B0}"/>
            </c:ext>
          </c:extLst>
        </c:ser>
        <c:dLbls>
          <c:showLegendKey val="0"/>
          <c:showVal val="0"/>
          <c:showCatName val="0"/>
          <c:showSerName val="0"/>
          <c:showPercent val="0"/>
          <c:showBubbleSize val="0"/>
        </c:dLbls>
        <c:smooth val="0"/>
        <c:axId val="1412074719"/>
        <c:axId val="1412080959"/>
      </c:lineChart>
      <c:catAx>
        <c:axId val="1412074719"/>
        <c:scaling>
          <c:orientation val="minMax"/>
        </c:scaling>
        <c:delete val="0"/>
        <c:axPos val="b"/>
        <c:numFmt formatCode="General" sourceLinked="1"/>
        <c:majorTickMark val="none"/>
        <c:minorTickMark val="none"/>
        <c:tickLblPos val="low"/>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412080959"/>
        <c:crosses val="autoZero"/>
        <c:auto val="1"/>
        <c:lblAlgn val="ctr"/>
        <c:lblOffset val="150"/>
        <c:noMultiLvlLbl val="0"/>
      </c:catAx>
      <c:valAx>
        <c:axId val="1412080959"/>
        <c:scaling>
          <c:orientation val="minMax"/>
          <c:max val="480"/>
          <c:min val="-120"/>
        </c:scaling>
        <c:delete val="1"/>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412074719"/>
        <c:crosses val="autoZero"/>
        <c:crossBetween val="between"/>
        <c:majorUnit val="120"/>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b="1"/>
      </a:pPr>
      <a:endParaRPr lang="cs-CZ"/>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44621375190143"/>
          <c:y val="7.3450714494021574E-2"/>
          <c:w val="0.67657894341248259"/>
          <c:h val="0.84366440659192843"/>
        </c:manualLayout>
      </c:layout>
      <c:barChart>
        <c:barDir val="bar"/>
        <c:grouping val="clustered"/>
        <c:varyColors val="0"/>
        <c:ser>
          <c:idx val="0"/>
          <c:order val="0"/>
          <c:tx>
            <c:strRef>
              <c:f>'14; eu_cpa_bilance'!$L$7</c:f>
              <c:strCache>
                <c:ptCount val="1"/>
                <c:pt idx="0">
                  <c:v>2023</c:v>
                </c:pt>
              </c:strCache>
            </c:strRef>
          </c:tx>
          <c:spPr>
            <a:solidFill>
              <a:schemeClr val="bg1">
                <a:lumMod val="75000"/>
              </a:schemeClr>
            </a:solidFill>
            <a:ln>
              <a:solidFill>
                <a:schemeClr val="tx1">
                  <a:lumMod val="85000"/>
                  <a:lumOff val="15000"/>
                </a:schemeClr>
              </a:solidFill>
            </a:ln>
          </c:spPr>
          <c:invertIfNegative val="0"/>
          <c:cat>
            <c:strRef>
              <c:f>'14; eu_cpa_bilance'!$K$8:$K$23</c:f>
              <c:strCache>
                <c:ptCount val="16"/>
                <c:pt idx="0">
                  <c:v>Motorová vozidla </c:v>
                </c:pt>
                <c:pt idx="1">
                  <c:v>Elektrická zařízení</c:v>
                </c:pt>
                <c:pt idx="2">
                  <c:v>PC, elektron. a optické přístroje </c:v>
                </c:pt>
                <c:pt idx="3">
                  <c:v>Stroje a zařízení</c:v>
                </c:pt>
                <c:pt idx="4">
                  <c:v>Kovodělné výrobky</c:v>
                </c:pt>
                <c:pt idx="5">
                  <c:v>Elektřina</c:v>
                </c:pt>
                <c:pt idx="6">
                  <c:v>Odpady</c:v>
                </c:pt>
                <c:pt idx="7">
                  <c:v>Ostatní dopravní prostředky</c:v>
                </c:pt>
                <c:pt idx="8">
                  <c:v>Textilie</c:v>
                </c:pt>
                <c:pt idx="9">
                  <c:v>Nábytek</c:v>
                </c:pt>
                <c:pt idx="10">
                  <c:v>Oděvy</c:v>
                </c:pt>
                <c:pt idx="11">
                  <c:v>Potravinářské výrobky</c:v>
                </c:pt>
                <c:pt idx="12">
                  <c:v>Farmaceutické výrobky</c:v>
                </c:pt>
                <c:pt idx="13">
                  <c:v>Rafinované ropné produkty</c:v>
                </c:pt>
                <c:pt idx="14">
                  <c:v>Chemické látky a přípravky</c:v>
                </c:pt>
                <c:pt idx="15">
                  <c:v>Základní kovy</c:v>
                </c:pt>
              </c:strCache>
            </c:strRef>
          </c:cat>
          <c:val>
            <c:numRef>
              <c:f>'14; eu_cpa_bilance'!$L$8:$L$23</c:f>
              <c:numCache>
                <c:formatCode>General</c:formatCode>
                <c:ptCount val="16"/>
                <c:pt idx="0">
                  <c:v>491.5</c:v>
                </c:pt>
                <c:pt idx="1">
                  <c:v>150.9</c:v>
                </c:pt>
                <c:pt idx="2">
                  <c:v>135</c:v>
                </c:pt>
                <c:pt idx="3">
                  <c:v>130.9</c:v>
                </c:pt>
                <c:pt idx="4">
                  <c:v>82.5</c:v>
                </c:pt>
                <c:pt idx="5">
                  <c:v>29.2</c:v>
                </c:pt>
                <c:pt idx="6">
                  <c:v>23.8</c:v>
                </c:pt>
                <c:pt idx="7">
                  <c:v>21.2</c:v>
                </c:pt>
                <c:pt idx="8" formatCode="#\ ##0.0">
                  <c:v>11.5</c:v>
                </c:pt>
                <c:pt idx="9" formatCode="#\ ##0.0">
                  <c:v>7.6</c:v>
                </c:pt>
                <c:pt idx="10" formatCode="#\ ##0.0">
                  <c:v>5.8</c:v>
                </c:pt>
                <c:pt idx="11" formatCode="#\ ##0.0">
                  <c:v>-39.9</c:v>
                </c:pt>
                <c:pt idx="12" formatCode="#\ ##0.0">
                  <c:v>-41</c:v>
                </c:pt>
                <c:pt idx="13" formatCode="#\ ##0.0">
                  <c:v>-42.3</c:v>
                </c:pt>
                <c:pt idx="14" formatCode="#\ ##0.0">
                  <c:v>-90.5</c:v>
                </c:pt>
                <c:pt idx="15" formatCode="#\ ##0.0">
                  <c:v>-110.7</c:v>
                </c:pt>
              </c:numCache>
            </c:numRef>
          </c:val>
          <c:extLst>
            <c:ext xmlns:c16="http://schemas.microsoft.com/office/drawing/2014/chart" uri="{C3380CC4-5D6E-409C-BE32-E72D297353CC}">
              <c16:uniqueId val="{00000000-DDC7-40CD-90FE-7E561D168BE8}"/>
            </c:ext>
          </c:extLst>
        </c:ser>
        <c:dLbls>
          <c:showLegendKey val="0"/>
          <c:showVal val="0"/>
          <c:showCatName val="0"/>
          <c:showSerName val="0"/>
          <c:showPercent val="0"/>
          <c:showBubbleSize val="0"/>
        </c:dLbls>
        <c:gapWidth val="78"/>
        <c:axId val="139121408"/>
        <c:axId val="139122944"/>
      </c:barChart>
      <c:catAx>
        <c:axId val="139121408"/>
        <c:scaling>
          <c:orientation val="maxMin"/>
        </c:scaling>
        <c:delete val="0"/>
        <c:axPos val="l"/>
        <c:numFmt formatCode="General" sourceLinked="0"/>
        <c:majorTickMark val="none"/>
        <c:minorTickMark val="none"/>
        <c:tickLblPos val="low"/>
        <c:txPr>
          <a:bodyPr/>
          <a:lstStyle/>
          <a:p>
            <a:pPr>
              <a:defRPr sz="1100" b="1" baseline="0">
                <a:solidFill>
                  <a:schemeClr val="bg1"/>
                </a:solidFill>
                <a:latin typeface="Arial" panose="020B0604020202020204" pitchFamily="34" charset="0"/>
                <a:cs typeface="Arial" panose="020B0604020202020204" pitchFamily="34" charset="0"/>
              </a:defRPr>
            </a:pPr>
            <a:endParaRPr lang="cs-CZ"/>
          </a:p>
        </c:txPr>
        <c:crossAx val="139122944"/>
        <c:crosses val="autoZero"/>
        <c:auto val="1"/>
        <c:lblAlgn val="ctr"/>
        <c:lblOffset val="100"/>
        <c:noMultiLvlLbl val="0"/>
      </c:catAx>
      <c:valAx>
        <c:axId val="139122944"/>
        <c:scaling>
          <c:orientation val="minMax"/>
        </c:scaling>
        <c:delete val="0"/>
        <c:axPos val="t"/>
        <c:numFmt formatCode="General" sourceLinked="1"/>
        <c:majorTickMark val="out"/>
        <c:minorTickMark val="none"/>
        <c:tickLblPos val="high"/>
        <c:txPr>
          <a:bodyPr/>
          <a:lstStyle/>
          <a:p>
            <a:pPr>
              <a:defRPr b="1">
                <a:solidFill>
                  <a:schemeClr val="bg1">
                    <a:lumMod val="95000"/>
                  </a:schemeClr>
                </a:solidFill>
              </a:defRPr>
            </a:pPr>
            <a:endParaRPr lang="cs-CZ"/>
          </a:p>
        </c:txPr>
        <c:crossAx val="139121408"/>
        <c:crosses val="autoZero"/>
        <c:crossBetween val="between"/>
        <c:majorUnit val="150"/>
      </c:valAx>
      <c:spPr>
        <a:solidFill>
          <a:schemeClr val="bg1">
            <a:lumMod val="95000"/>
          </a:schemeClr>
        </a:solidFill>
      </c:spPr>
    </c:plotArea>
    <c:plotVisOnly val="1"/>
    <c:dispBlanksAs val="gap"/>
    <c:showDLblsOverMax val="0"/>
  </c:chart>
  <c:spPr>
    <a:solidFill>
      <a:srgbClr val="0071BC"/>
    </a:solidFill>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676702588601267"/>
          <c:y val="7.3450714494021574E-2"/>
          <c:w val="0.68771247639151201"/>
          <c:h val="0.84666105475459996"/>
        </c:manualLayout>
      </c:layout>
      <c:barChart>
        <c:barDir val="bar"/>
        <c:grouping val="clustered"/>
        <c:varyColors val="0"/>
        <c:ser>
          <c:idx val="0"/>
          <c:order val="0"/>
          <c:tx>
            <c:strRef>
              <c:f>'14; eu_sitc_bilance'!$J$3</c:f>
              <c:strCache>
                <c:ptCount val="1"/>
                <c:pt idx="0">
                  <c:v>  2004</c:v>
                </c:pt>
              </c:strCache>
            </c:strRef>
          </c:tx>
          <c:spPr>
            <a:solidFill>
              <a:srgbClr val="BD1B21"/>
            </a:solidFill>
          </c:spPr>
          <c:invertIfNegative val="0"/>
          <c:cat>
            <c:strRef>
              <c:f>'14; eu_sitc_bilance'!$I$4:$I$13</c:f>
              <c:strCache>
                <c:ptCount val="10"/>
                <c:pt idx="0">
                  <c:v>Potraviny a živá zvířata</c:v>
                </c:pt>
                <c:pt idx="1">
                  <c:v>Nápoje a tabák</c:v>
                </c:pt>
                <c:pt idx="2">
                  <c:v>Suroviny</c:v>
                </c:pt>
                <c:pt idx="3">
                  <c:v>Minerální paliva</c:v>
                </c:pt>
                <c:pt idx="4">
                  <c:v>Živočišné a rostlinné oleje</c:v>
                </c:pt>
                <c:pt idx="5">
                  <c:v>Chemikálie </c:v>
                </c:pt>
                <c:pt idx="6">
                  <c:v>Polotovary a materiály</c:v>
                </c:pt>
                <c:pt idx="7">
                  <c:v>Stroje a dopravní prostředky</c:v>
                </c:pt>
                <c:pt idx="8">
                  <c:v>Průmyslové spotřební zboží</c:v>
                </c:pt>
                <c:pt idx="9">
                  <c:v>Komodity jinde neuvedené</c:v>
                </c:pt>
              </c:strCache>
            </c:strRef>
          </c:cat>
          <c:val>
            <c:numRef>
              <c:f>'14; eu_sitc_bilance'!$J$4:$J$13</c:f>
              <c:numCache>
                <c:formatCode>General</c:formatCode>
                <c:ptCount val="10"/>
                <c:pt idx="0">
                  <c:v>-16.100000000000001</c:v>
                </c:pt>
                <c:pt idx="1">
                  <c:v>-0.8</c:v>
                </c:pt>
                <c:pt idx="2">
                  <c:v>16.2</c:v>
                </c:pt>
                <c:pt idx="3">
                  <c:v>2</c:v>
                </c:pt>
                <c:pt idx="4">
                  <c:v>-2.6</c:v>
                </c:pt>
                <c:pt idx="5">
                  <c:v>-73</c:v>
                </c:pt>
                <c:pt idx="6">
                  <c:v>20.3</c:v>
                </c:pt>
                <c:pt idx="7">
                  <c:v>234.4</c:v>
                </c:pt>
                <c:pt idx="8">
                  <c:v>33.299999999999997</c:v>
                </c:pt>
                <c:pt idx="9">
                  <c:v>0.6</c:v>
                </c:pt>
              </c:numCache>
            </c:numRef>
          </c:val>
          <c:extLst>
            <c:ext xmlns:c16="http://schemas.microsoft.com/office/drawing/2014/chart" uri="{C3380CC4-5D6E-409C-BE32-E72D297353CC}">
              <c16:uniqueId val="{00000000-6996-4F26-8220-2DDDC9B96023}"/>
            </c:ext>
          </c:extLst>
        </c:ser>
        <c:ser>
          <c:idx val="1"/>
          <c:order val="1"/>
          <c:tx>
            <c:strRef>
              <c:f>'14; eu_sitc_bilance'!$K$3</c:f>
              <c:strCache>
                <c:ptCount val="1"/>
                <c:pt idx="0">
                  <c:v>  2023</c:v>
                </c:pt>
              </c:strCache>
            </c:strRef>
          </c:tx>
          <c:spPr>
            <a:solidFill>
              <a:srgbClr val="0071BC"/>
            </a:solidFill>
          </c:spPr>
          <c:invertIfNegative val="0"/>
          <c:cat>
            <c:strRef>
              <c:f>'14; eu_sitc_bilance'!$I$4:$I$13</c:f>
              <c:strCache>
                <c:ptCount val="10"/>
                <c:pt idx="0">
                  <c:v>Potraviny a živá zvířata</c:v>
                </c:pt>
                <c:pt idx="1">
                  <c:v>Nápoje a tabák</c:v>
                </c:pt>
                <c:pt idx="2">
                  <c:v>Suroviny</c:v>
                </c:pt>
                <c:pt idx="3">
                  <c:v>Minerální paliva</c:v>
                </c:pt>
                <c:pt idx="4">
                  <c:v>Živočišné a rostlinné oleje</c:v>
                </c:pt>
                <c:pt idx="5">
                  <c:v>Chemikálie </c:v>
                </c:pt>
                <c:pt idx="6">
                  <c:v>Polotovary a materiály</c:v>
                </c:pt>
                <c:pt idx="7">
                  <c:v>Stroje a dopravní prostředky</c:v>
                </c:pt>
                <c:pt idx="8">
                  <c:v>Průmyslové spotřební zboží</c:v>
                </c:pt>
                <c:pt idx="9">
                  <c:v>Komodity jinde neuvedené</c:v>
                </c:pt>
              </c:strCache>
            </c:strRef>
          </c:cat>
          <c:val>
            <c:numRef>
              <c:f>'14; eu_sitc_bilance'!$K$4:$K$13</c:f>
              <c:numCache>
                <c:formatCode>General</c:formatCode>
                <c:ptCount val="10"/>
                <c:pt idx="0">
                  <c:v>-27.5</c:v>
                </c:pt>
                <c:pt idx="1">
                  <c:v>-19</c:v>
                </c:pt>
                <c:pt idx="2">
                  <c:v>35.299999999999997</c:v>
                </c:pt>
                <c:pt idx="3">
                  <c:v>-21.9</c:v>
                </c:pt>
                <c:pt idx="4">
                  <c:v>-0.4</c:v>
                </c:pt>
                <c:pt idx="5">
                  <c:v>-144.4</c:v>
                </c:pt>
                <c:pt idx="6">
                  <c:v>46.8</c:v>
                </c:pt>
                <c:pt idx="7">
                  <c:v>869.6</c:v>
                </c:pt>
                <c:pt idx="8">
                  <c:v>119.7</c:v>
                </c:pt>
                <c:pt idx="9">
                  <c:v>8</c:v>
                </c:pt>
              </c:numCache>
            </c:numRef>
          </c:val>
          <c:extLst>
            <c:ext xmlns:c16="http://schemas.microsoft.com/office/drawing/2014/chart" uri="{C3380CC4-5D6E-409C-BE32-E72D297353CC}">
              <c16:uniqueId val="{00000001-6996-4F26-8220-2DDDC9B96023}"/>
            </c:ext>
          </c:extLst>
        </c:ser>
        <c:dLbls>
          <c:showLegendKey val="0"/>
          <c:showVal val="0"/>
          <c:showCatName val="0"/>
          <c:showSerName val="0"/>
          <c:showPercent val="0"/>
          <c:showBubbleSize val="0"/>
        </c:dLbls>
        <c:gapWidth val="49"/>
        <c:axId val="139121408"/>
        <c:axId val="139122944"/>
      </c:barChart>
      <c:catAx>
        <c:axId val="139121408"/>
        <c:scaling>
          <c:orientation val="maxMin"/>
        </c:scaling>
        <c:delete val="0"/>
        <c:axPos val="l"/>
        <c:numFmt formatCode="General" sourceLinked="0"/>
        <c:majorTickMark val="none"/>
        <c:minorTickMark val="none"/>
        <c:tickLblPos val="low"/>
        <c:txPr>
          <a:bodyPr/>
          <a:lstStyle/>
          <a:p>
            <a:pPr>
              <a:defRPr sz="1100" b="1">
                <a:solidFill>
                  <a:schemeClr val="bg1">
                    <a:lumMod val="95000"/>
                  </a:schemeClr>
                </a:solidFill>
                <a:latin typeface="Arial" panose="020B0604020202020204" pitchFamily="34" charset="0"/>
                <a:cs typeface="Arial" panose="020B0604020202020204" pitchFamily="34" charset="0"/>
              </a:defRPr>
            </a:pPr>
            <a:endParaRPr lang="cs-CZ"/>
          </a:p>
        </c:txPr>
        <c:crossAx val="139122944"/>
        <c:crosses val="autoZero"/>
        <c:auto val="1"/>
        <c:lblAlgn val="ctr"/>
        <c:lblOffset val="100"/>
        <c:noMultiLvlLbl val="0"/>
      </c:catAx>
      <c:valAx>
        <c:axId val="139122944"/>
        <c:scaling>
          <c:orientation val="minMax"/>
          <c:max val="900"/>
        </c:scaling>
        <c:delete val="0"/>
        <c:axPos val="t"/>
        <c:numFmt formatCode="General" sourceLinked="1"/>
        <c:majorTickMark val="out"/>
        <c:minorTickMark val="none"/>
        <c:tickLblPos val="high"/>
        <c:txPr>
          <a:bodyPr/>
          <a:lstStyle/>
          <a:p>
            <a:pPr>
              <a:defRPr sz="1100" b="1">
                <a:solidFill>
                  <a:schemeClr val="bg1">
                    <a:lumMod val="95000"/>
                  </a:schemeClr>
                </a:solidFill>
                <a:latin typeface="Arial" panose="020B0604020202020204" pitchFamily="34" charset="0"/>
                <a:cs typeface="Arial" panose="020B0604020202020204" pitchFamily="34" charset="0"/>
              </a:defRPr>
            </a:pPr>
            <a:endParaRPr lang="cs-CZ"/>
          </a:p>
        </c:txPr>
        <c:crossAx val="139121408"/>
        <c:crosses val="autoZero"/>
        <c:crossBetween val="between"/>
        <c:majorUnit val="100"/>
      </c:valAx>
      <c:spPr>
        <a:solidFill>
          <a:schemeClr val="bg1">
            <a:lumMod val="95000"/>
          </a:schemeClr>
        </a:solidFill>
      </c:spPr>
    </c:plotArea>
    <c:legend>
      <c:legendPos val="r"/>
      <c:layout>
        <c:manualLayout>
          <c:xMode val="edge"/>
          <c:yMode val="edge"/>
          <c:x val="0.83118570853922102"/>
          <c:y val="0.27001152607118256"/>
          <c:w val="8.8061556777004446E-2"/>
          <c:h val="0.13150489031277676"/>
        </c:manualLayout>
      </c:layout>
      <c:overlay val="0"/>
      <c:txPr>
        <a:bodyPr/>
        <a:lstStyle/>
        <a:p>
          <a:pPr>
            <a:defRPr sz="1200" b="1">
              <a:latin typeface="Arial" panose="020B0604020202020204" pitchFamily="34" charset="0"/>
              <a:cs typeface="Arial" panose="020B0604020202020204" pitchFamily="34" charset="0"/>
            </a:defRPr>
          </a:pPr>
          <a:endParaRPr lang="cs-CZ"/>
        </a:p>
      </c:txPr>
    </c:legend>
    <c:plotVisOnly val="1"/>
    <c:dispBlanksAs val="gap"/>
    <c:showDLblsOverMax val="0"/>
  </c:chart>
  <c:spPr>
    <a:solidFill>
      <a:srgbClr val="0071BC"/>
    </a:solidFill>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23909976650026"/>
          <c:y val="1.8619036768236969E-2"/>
          <c:w val="0.6001370788154049"/>
          <c:h val="0.9351605126488467"/>
        </c:manualLayout>
      </c:layout>
      <c:barChart>
        <c:barDir val="bar"/>
        <c:grouping val="clustered"/>
        <c:varyColors val="0"/>
        <c:ser>
          <c:idx val="0"/>
          <c:order val="0"/>
          <c:tx>
            <c:strRef>
              <c:f>'16; comext, staty,Vývoz'!$B$3</c:f>
              <c:strCache>
                <c:ptCount val="1"/>
                <c:pt idx="0">
                  <c:v>2005</c:v>
                </c:pt>
              </c:strCache>
            </c:strRef>
          </c:tx>
          <c:spPr>
            <a:solidFill>
              <a:schemeClr val="accent1"/>
            </a:solidFill>
            <a:ln>
              <a:noFill/>
            </a:ln>
            <a:effectLst/>
          </c:spPr>
          <c:invertIfNegative val="0"/>
          <c:cat>
            <c:strRef>
              <c:f>'16; comext, staty,Vývoz'!$A$4:$A$30</c:f>
              <c:strCache>
                <c:ptCount val="27"/>
                <c:pt idx="0">
                  <c:v> Švédsko</c:v>
                </c:pt>
                <c:pt idx="1">
                  <c:v> Španělsko</c:v>
                </c:pt>
                <c:pt idx="2">
                  <c:v> Slovinsko</c:v>
                </c:pt>
                <c:pt idx="3">
                  <c:v> Slovensko</c:v>
                </c:pt>
                <c:pt idx="4">
                  <c:v> Řecko</c:v>
                </c:pt>
                <c:pt idx="5">
                  <c:v> Rumunsko</c:v>
                </c:pt>
                <c:pt idx="6">
                  <c:v> Rakousko</c:v>
                </c:pt>
                <c:pt idx="7">
                  <c:v> Portugalsko</c:v>
                </c:pt>
                <c:pt idx="8">
                  <c:v> Polsko</c:v>
                </c:pt>
                <c:pt idx="9">
                  <c:v> Nizozemsko</c:v>
                </c:pt>
                <c:pt idx="10">
                  <c:v> Německo</c:v>
                </c:pt>
                <c:pt idx="11">
                  <c:v> Malta</c:v>
                </c:pt>
                <c:pt idx="12">
                  <c:v> Maďarsko</c:v>
                </c:pt>
                <c:pt idx="13">
                  <c:v> Lucembursko</c:v>
                </c:pt>
                <c:pt idx="14">
                  <c:v> Lotyšsko</c:v>
                </c:pt>
                <c:pt idx="15">
                  <c:v> Litva</c:v>
                </c:pt>
                <c:pt idx="16">
                  <c:v> Kypr</c:v>
                </c:pt>
                <c:pt idx="17">
                  <c:v> Itálie</c:v>
                </c:pt>
                <c:pt idx="18">
                  <c:v> Irsko</c:v>
                </c:pt>
                <c:pt idx="19">
                  <c:v> Chorvatsko</c:v>
                </c:pt>
                <c:pt idx="20">
                  <c:v> Francie</c:v>
                </c:pt>
                <c:pt idx="21">
                  <c:v> Finsko</c:v>
                </c:pt>
                <c:pt idx="22">
                  <c:v> Estonsko</c:v>
                </c:pt>
                <c:pt idx="23">
                  <c:v> Dánsko</c:v>
                </c:pt>
                <c:pt idx="24">
                  <c:v> Česká republika</c:v>
                </c:pt>
                <c:pt idx="25">
                  <c:v> Bulharsko</c:v>
                </c:pt>
                <c:pt idx="26">
                  <c:v> Belgie</c:v>
                </c:pt>
              </c:strCache>
            </c:strRef>
          </c:cat>
          <c:val>
            <c:numRef>
              <c:f>'16; comext, staty,Vývoz'!$B$4:$B$30</c:f>
              <c:numCache>
                <c:formatCode>#\ ##0.0_ ;[Red]\-#\ ##0.0\ </c:formatCode>
                <c:ptCount val="27"/>
                <c:pt idx="0">
                  <c:v>110.4</c:v>
                </c:pt>
                <c:pt idx="1">
                  <c:v>156.80000000000001</c:v>
                </c:pt>
                <c:pt idx="2">
                  <c:v>14.1</c:v>
                </c:pt>
                <c:pt idx="3">
                  <c:v>24.7</c:v>
                </c:pt>
                <c:pt idx="4">
                  <c:v>17.7</c:v>
                </c:pt>
                <c:pt idx="5">
                  <c:v>11.6</c:v>
                </c:pt>
                <c:pt idx="6">
                  <c:v>90</c:v>
                </c:pt>
                <c:pt idx="7">
                  <c:v>31</c:v>
                </c:pt>
                <c:pt idx="8">
                  <c:v>70.599999999999994</c:v>
                </c:pt>
                <c:pt idx="9">
                  <c:v>281.7</c:v>
                </c:pt>
                <c:pt idx="10">
                  <c:v>739.8</c:v>
                </c:pt>
                <c:pt idx="11">
                  <c:v>2</c:v>
                </c:pt>
                <c:pt idx="12">
                  <c:v>48.4</c:v>
                </c:pt>
                <c:pt idx="13">
                  <c:v>11.4</c:v>
                </c:pt>
                <c:pt idx="14">
                  <c:v>3.9</c:v>
                </c:pt>
                <c:pt idx="15">
                  <c:v>9.1</c:v>
                </c:pt>
                <c:pt idx="16">
                  <c:v>2.2000000000000002</c:v>
                </c:pt>
                <c:pt idx="17">
                  <c:v>293.3</c:v>
                </c:pt>
                <c:pt idx="18">
                  <c:v>89.9</c:v>
                </c:pt>
                <c:pt idx="19">
                  <c:v>6.1</c:v>
                </c:pt>
                <c:pt idx="20">
                  <c:v>359.4</c:v>
                </c:pt>
                <c:pt idx="21">
                  <c:v>56.9</c:v>
                </c:pt>
                <c:pt idx="22">
                  <c:v>4.5999999999999996</c:v>
                </c:pt>
                <c:pt idx="23">
                  <c:v>65.599999999999994</c:v>
                </c:pt>
                <c:pt idx="24">
                  <c:v>57.6</c:v>
                </c:pt>
                <c:pt idx="25">
                  <c:v>5.3</c:v>
                </c:pt>
                <c:pt idx="26">
                  <c:v>182.7</c:v>
                </c:pt>
              </c:numCache>
            </c:numRef>
          </c:val>
          <c:extLst>
            <c:ext xmlns:c16="http://schemas.microsoft.com/office/drawing/2014/chart" uri="{C3380CC4-5D6E-409C-BE32-E72D297353CC}">
              <c16:uniqueId val="{00000000-975B-49D1-A2E5-196B769FF32D}"/>
            </c:ext>
          </c:extLst>
        </c:ser>
        <c:ser>
          <c:idx val="1"/>
          <c:order val="1"/>
          <c:tx>
            <c:strRef>
              <c:f>'16; comext, staty,Vývoz'!$C$3</c:f>
              <c:strCache>
                <c:ptCount val="1"/>
                <c:pt idx="0">
                  <c:v>2022</c:v>
                </c:pt>
              </c:strCache>
            </c:strRef>
          </c:tx>
          <c:spPr>
            <a:solidFill>
              <a:schemeClr val="accent2"/>
            </a:solidFill>
            <a:ln>
              <a:noFill/>
            </a:ln>
            <a:effectLst/>
          </c:spPr>
          <c:invertIfNegative val="0"/>
          <c:cat>
            <c:strRef>
              <c:f>'16; comext, staty,Vývoz'!$A$4:$A$30</c:f>
              <c:strCache>
                <c:ptCount val="27"/>
                <c:pt idx="0">
                  <c:v> Švédsko</c:v>
                </c:pt>
                <c:pt idx="1">
                  <c:v> Španělsko</c:v>
                </c:pt>
                <c:pt idx="2">
                  <c:v> Slovinsko</c:v>
                </c:pt>
                <c:pt idx="3">
                  <c:v> Slovensko</c:v>
                </c:pt>
                <c:pt idx="4">
                  <c:v> Řecko</c:v>
                </c:pt>
                <c:pt idx="5">
                  <c:v> Rumunsko</c:v>
                </c:pt>
                <c:pt idx="6">
                  <c:v> Rakousko</c:v>
                </c:pt>
                <c:pt idx="7">
                  <c:v> Portugalsko</c:v>
                </c:pt>
                <c:pt idx="8">
                  <c:v> Polsko</c:v>
                </c:pt>
                <c:pt idx="9">
                  <c:v> Nizozemsko</c:v>
                </c:pt>
                <c:pt idx="10">
                  <c:v> Německo</c:v>
                </c:pt>
                <c:pt idx="11">
                  <c:v> Malta</c:v>
                </c:pt>
                <c:pt idx="12">
                  <c:v> Maďarsko</c:v>
                </c:pt>
                <c:pt idx="13">
                  <c:v> Lucembursko</c:v>
                </c:pt>
                <c:pt idx="14">
                  <c:v> Lotyšsko</c:v>
                </c:pt>
                <c:pt idx="15">
                  <c:v> Litva</c:v>
                </c:pt>
                <c:pt idx="16">
                  <c:v> Kypr</c:v>
                </c:pt>
                <c:pt idx="17">
                  <c:v> Itálie</c:v>
                </c:pt>
                <c:pt idx="18">
                  <c:v> Irsko</c:v>
                </c:pt>
                <c:pt idx="19">
                  <c:v> Chorvatsko</c:v>
                </c:pt>
                <c:pt idx="20">
                  <c:v> Francie</c:v>
                </c:pt>
                <c:pt idx="21">
                  <c:v> Finsko</c:v>
                </c:pt>
                <c:pt idx="22">
                  <c:v> Estonsko</c:v>
                </c:pt>
                <c:pt idx="23">
                  <c:v> Dánsko</c:v>
                </c:pt>
                <c:pt idx="24">
                  <c:v> Česká republika</c:v>
                </c:pt>
                <c:pt idx="25">
                  <c:v> Bulharsko</c:v>
                </c:pt>
                <c:pt idx="26">
                  <c:v> Belgie</c:v>
                </c:pt>
              </c:strCache>
            </c:strRef>
          </c:cat>
          <c:val>
            <c:numRef>
              <c:f>'16; comext, staty,Vývoz'!$C$4:$C$30</c:f>
              <c:numCache>
                <c:formatCode>#\ ##0.0_ ;[Red]\-#\ ##0.0\ </c:formatCode>
                <c:ptCount val="27"/>
                <c:pt idx="0">
                  <c:v>208.3</c:v>
                </c:pt>
                <c:pt idx="1">
                  <c:v>392.3</c:v>
                </c:pt>
                <c:pt idx="2">
                  <c:v>42.6</c:v>
                </c:pt>
                <c:pt idx="3">
                  <c:v>97.1</c:v>
                </c:pt>
                <c:pt idx="4">
                  <c:v>53.6</c:v>
                </c:pt>
                <c:pt idx="5">
                  <c:v>86</c:v>
                </c:pt>
                <c:pt idx="6">
                  <c:v>198.4</c:v>
                </c:pt>
                <c:pt idx="7">
                  <c:v>76</c:v>
                </c:pt>
                <c:pt idx="8">
                  <c:v>322.2</c:v>
                </c:pt>
                <c:pt idx="9">
                  <c:v>694.9</c:v>
                </c:pt>
                <c:pt idx="10">
                  <c:v>1566.2</c:v>
                </c:pt>
                <c:pt idx="11">
                  <c:v>3.6</c:v>
                </c:pt>
                <c:pt idx="12">
                  <c:v>124.7</c:v>
                </c:pt>
                <c:pt idx="13">
                  <c:v>26.9</c:v>
                </c:pt>
                <c:pt idx="14">
                  <c:v>20.7</c:v>
                </c:pt>
                <c:pt idx="15">
                  <c:v>41.1</c:v>
                </c:pt>
                <c:pt idx="16">
                  <c:v>4.5999999999999996</c:v>
                </c:pt>
                <c:pt idx="17">
                  <c:v>594.5</c:v>
                </c:pt>
                <c:pt idx="18">
                  <c:v>354.4</c:v>
                </c:pt>
                <c:pt idx="19">
                  <c:v>20.6</c:v>
                </c:pt>
                <c:pt idx="20">
                  <c:v>621.9</c:v>
                </c:pt>
                <c:pt idx="21">
                  <c:v>88.4</c:v>
                </c:pt>
                <c:pt idx="22">
                  <c:v>20.100000000000001</c:v>
                </c:pt>
                <c:pt idx="23">
                  <c:v>141.1</c:v>
                </c:pt>
                <c:pt idx="24">
                  <c:v>178.8</c:v>
                </c:pt>
                <c:pt idx="25">
                  <c:v>47.1</c:v>
                </c:pt>
                <c:pt idx="26">
                  <c:v>399.8</c:v>
                </c:pt>
              </c:numCache>
            </c:numRef>
          </c:val>
          <c:extLst>
            <c:ext xmlns:c16="http://schemas.microsoft.com/office/drawing/2014/chart" uri="{C3380CC4-5D6E-409C-BE32-E72D297353CC}">
              <c16:uniqueId val="{00000001-975B-49D1-A2E5-196B769FF32D}"/>
            </c:ext>
          </c:extLst>
        </c:ser>
        <c:dLbls>
          <c:showLegendKey val="0"/>
          <c:showVal val="0"/>
          <c:showCatName val="0"/>
          <c:showSerName val="0"/>
          <c:showPercent val="0"/>
          <c:showBubbleSize val="0"/>
        </c:dLbls>
        <c:gapWidth val="182"/>
        <c:axId val="682942928"/>
        <c:axId val="682943344"/>
      </c:barChart>
      <c:catAx>
        <c:axId val="682942928"/>
        <c:scaling>
          <c:orientation val="minMax"/>
        </c:scaling>
        <c:delete val="0"/>
        <c:axPos val="l"/>
        <c:numFmt formatCode="General" sourceLinked="1"/>
        <c:majorTickMark val="none"/>
        <c:minorTickMark val="none"/>
        <c:tickLblPos val="nextTo"/>
        <c:spPr>
          <a:noFill/>
          <a:ln w="6350" cap="flat" cmpd="sng" algn="ctr">
            <a:solidFill>
              <a:schemeClr val="accent1"/>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crossAx val="682943344"/>
        <c:crosses val="autoZero"/>
        <c:auto val="1"/>
        <c:lblAlgn val="ctr"/>
        <c:lblOffset val="200"/>
        <c:noMultiLvlLbl val="0"/>
      </c:catAx>
      <c:valAx>
        <c:axId val="682943344"/>
        <c:scaling>
          <c:orientation val="minMax"/>
          <c:max val="1700"/>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crossAx val="682942928"/>
        <c:crosses val="autoZero"/>
        <c:crossBetween val="between"/>
        <c:majorUnit val="300"/>
      </c:valAx>
      <c:spPr>
        <a:solidFill>
          <a:srgbClr val="DDF1FF"/>
        </a:solidFill>
        <a:ln>
          <a:solidFill>
            <a:schemeClr val="accent1"/>
          </a:solidFill>
        </a:ln>
        <a:effectLst/>
      </c:spPr>
    </c:plotArea>
    <c:legend>
      <c:legendPos val="r"/>
      <c:layout>
        <c:manualLayout>
          <c:xMode val="edge"/>
          <c:yMode val="edge"/>
          <c:x val="0.84381561104655278"/>
          <c:y val="0.39044373830223228"/>
          <c:w val="0.13820684773953817"/>
          <c:h val="0.1106886211701944"/>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legend>
    <c:plotVisOnly val="1"/>
    <c:dispBlanksAs val="gap"/>
    <c:showDLblsOverMax val="0"/>
  </c:chart>
  <c:spPr>
    <a:noFill/>
    <a:ln>
      <a:noFill/>
    </a:ln>
    <a:effectLst/>
  </c:spPr>
  <c:txPr>
    <a:bodyPr/>
    <a:lstStyle/>
    <a:p>
      <a:pPr>
        <a:defRPr sz="1000" b="1">
          <a:latin typeface="Arial" panose="020B0604020202020204" pitchFamily="34" charset="0"/>
          <a:cs typeface="Arial" panose="020B0604020202020204" pitchFamily="34" charset="0"/>
        </a:defRPr>
      </a:pPr>
      <a:endParaRPr lang="cs-CZ"/>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894617073198762"/>
          <c:y val="2.4918266480615032E-2"/>
          <c:w val="0.67665302514280024"/>
          <c:h val="0.92332362228474285"/>
        </c:manualLayout>
      </c:layout>
      <c:barChart>
        <c:barDir val="bar"/>
        <c:grouping val="clustered"/>
        <c:varyColors val="0"/>
        <c:ser>
          <c:idx val="0"/>
          <c:order val="0"/>
          <c:tx>
            <c:strRef>
              <c:f>'16; comext,staty,dovoz'!$B$3</c:f>
              <c:strCache>
                <c:ptCount val="1"/>
                <c:pt idx="0">
                  <c:v>2005</c:v>
                </c:pt>
              </c:strCache>
            </c:strRef>
          </c:tx>
          <c:spPr>
            <a:solidFill>
              <a:schemeClr val="accent1"/>
            </a:solidFill>
            <a:ln>
              <a:noFill/>
            </a:ln>
            <a:effectLst/>
          </c:spPr>
          <c:invertIfNegative val="0"/>
          <c:cat>
            <c:strRef>
              <c:f>'16; comext,staty,dovoz'!$A$4:$A$30</c:f>
              <c:strCache>
                <c:ptCount val="27"/>
                <c:pt idx="0">
                  <c:v> Švédsko</c:v>
                </c:pt>
                <c:pt idx="1">
                  <c:v> Španělsko</c:v>
                </c:pt>
                <c:pt idx="2">
                  <c:v> Slovinsko</c:v>
                </c:pt>
                <c:pt idx="3">
                  <c:v> Slovensko</c:v>
                </c:pt>
                <c:pt idx="4">
                  <c:v> Řecko</c:v>
                </c:pt>
                <c:pt idx="5">
                  <c:v> Rumunsko</c:v>
                </c:pt>
                <c:pt idx="6">
                  <c:v> Rakousko</c:v>
                </c:pt>
                <c:pt idx="7">
                  <c:v> Portugalsko</c:v>
                </c:pt>
                <c:pt idx="8">
                  <c:v> Polsko</c:v>
                </c:pt>
                <c:pt idx="9">
                  <c:v> Nizozemsko</c:v>
                </c:pt>
                <c:pt idx="10">
                  <c:v> Německo</c:v>
                </c:pt>
                <c:pt idx="11">
                  <c:v> Malta</c:v>
                </c:pt>
                <c:pt idx="12">
                  <c:v> Maďarsko</c:v>
                </c:pt>
                <c:pt idx="13">
                  <c:v> Lucembursko</c:v>
                </c:pt>
                <c:pt idx="14">
                  <c:v> Lotyšsko</c:v>
                </c:pt>
                <c:pt idx="15">
                  <c:v> Litva</c:v>
                </c:pt>
                <c:pt idx="16">
                  <c:v> Kypr</c:v>
                </c:pt>
                <c:pt idx="17">
                  <c:v> Itálie</c:v>
                </c:pt>
                <c:pt idx="18">
                  <c:v> Irsko</c:v>
                </c:pt>
                <c:pt idx="19">
                  <c:v> Chorvatsko</c:v>
                </c:pt>
                <c:pt idx="20">
                  <c:v> Francie</c:v>
                </c:pt>
                <c:pt idx="21">
                  <c:v> Finsko</c:v>
                </c:pt>
                <c:pt idx="22">
                  <c:v> Estonsko</c:v>
                </c:pt>
                <c:pt idx="23">
                  <c:v> Dánsko</c:v>
                </c:pt>
                <c:pt idx="24">
                  <c:v> Česká republika</c:v>
                </c:pt>
                <c:pt idx="25">
                  <c:v> Bulharsko</c:v>
                </c:pt>
                <c:pt idx="26">
                  <c:v> Belgie</c:v>
                </c:pt>
              </c:strCache>
            </c:strRef>
          </c:cat>
          <c:val>
            <c:numRef>
              <c:f>'16; comext,staty,dovoz'!$B$4:$B$30</c:f>
              <c:numCache>
                <c:formatCode>#\ ##0.0_ ;[Red]\-#\ ##0.0\ </c:formatCode>
                <c:ptCount val="27"/>
                <c:pt idx="0">
                  <c:v>88.9</c:v>
                </c:pt>
                <c:pt idx="1">
                  <c:v>228</c:v>
                </c:pt>
                <c:pt idx="2">
                  <c:v>15.2</c:v>
                </c:pt>
                <c:pt idx="3">
                  <c:v>26.6</c:v>
                </c:pt>
                <c:pt idx="4">
                  <c:v>47.5</c:v>
                </c:pt>
                <c:pt idx="5">
                  <c:v>23.2</c:v>
                </c:pt>
                <c:pt idx="6">
                  <c:v>89.4</c:v>
                </c:pt>
                <c:pt idx="7">
                  <c:v>49.3</c:v>
                </c:pt>
                <c:pt idx="8">
                  <c:v>76.3</c:v>
                </c:pt>
                <c:pt idx="9">
                  <c:v>233.9</c:v>
                </c:pt>
                <c:pt idx="10">
                  <c:v>583.29999999999995</c:v>
                </c:pt>
                <c:pt idx="11">
                  <c:v>3</c:v>
                </c:pt>
                <c:pt idx="12">
                  <c:v>51.2</c:v>
                </c:pt>
                <c:pt idx="13">
                  <c:v>14.6</c:v>
                </c:pt>
                <c:pt idx="14">
                  <c:v>6.6</c:v>
                </c:pt>
                <c:pt idx="15">
                  <c:v>11.4</c:v>
                </c:pt>
                <c:pt idx="16">
                  <c:v>5.7</c:v>
                </c:pt>
                <c:pt idx="17">
                  <c:v>293.7</c:v>
                </c:pt>
                <c:pt idx="18">
                  <c:v>57.7</c:v>
                </c:pt>
                <c:pt idx="19">
                  <c:v>13.7</c:v>
                </c:pt>
                <c:pt idx="20">
                  <c:v>375.8</c:v>
                </c:pt>
                <c:pt idx="21">
                  <c:v>45.1</c:v>
                </c:pt>
                <c:pt idx="22">
                  <c:v>6.2</c:v>
                </c:pt>
                <c:pt idx="23">
                  <c:v>58.3</c:v>
                </c:pt>
                <c:pt idx="24">
                  <c:v>57</c:v>
                </c:pt>
                <c:pt idx="25">
                  <c:v>175.6</c:v>
                </c:pt>
                <c:pt idx="26">
                  <c:v>11</c:v>
                </c:pt>
              </c:numCache>
            </c:numRef>
          </c:val>
          <c:extLst>
            <c:ext xmlns:c16="http://schemas.microsoft.com/office/drawing/2014/chart" uri="{C3380CC4-5D6E-409C-BE32-E72D297353CC}">
              <c16:uniqueId val="{00000000-6FB3-4658-9BBA-A6297BBC3B34}"/>
            </c:ext>
          </c:extLst>
        </c:ser>
        <c:ser>
          <c:idx val="1"/>
          <c:order val="1"/>
          <c:tx>
            <c:strRef>
              <c:f>'16; comext,staty,dovoz'!$C$3</c:f>
              <c:strCache>
                <c:ptCount val="1"/>
                <c:pt idx="0">
                  <c:v>2022</c:v>
                </c:pt>
              </c:strCache>
            </c:strRef>
          </c:tx>
          <c:spPr>
            <a:solidFill>
              <a:schemeClr val="accent2"/>
            </a:solidFill>
            <a:ln>
              <a:noFill/>
            </a:ln>
            <a:effectLst/>
          </c:spPr>
          <c:invertIfNegative val="0"/>
          <c:cat>
            <c:strRef>
              <c:f>'16; comext,staty,dovoz'!$A$4:$A$30</c:f>
              <c:strCache>
                <c:ptCount val="27"/>
                <c:pt idx="0">
                  <c:v> Švédsko</c:v>
                </c:pt>
                <c:pt idx="1">
                  <c:v> Španělsko</c:v>
                </c:pt>
                <c:pt idx="2">
                  <c:v> Slovinsko</c:v>
                </c:pt>
                <c:pt idx="3">
                  <c:v> Slovensko</c:v>
                </c:pt>
                <c:pt idx="4">
                  <c:v> Řecko</c:v>
                </c:pt>
                <c:pt idx="5">
                  <c:v> Rumunsko</c:v>
                </c:pt>
                <c:pt idx="6">
                  <c:v> Rakousko</c:v>
                </c:pt>
                <c:pt idx="7">
                  <c:v> Portugalsko</c:v>
                </c:pt>
                <c:pt idx="8">
                  <c:v> Polsko</c:v>
                </c:pt>
                <c:pt idx="9">
                  <c:v> Nizozemsko</c:v>
                </c:pt>
                <c:pt idx="10">
                  <c:v> Německo</c:v>
                </c:pt>
                <c:pt idx="11">
                  <c:v> Malta</c:v>
                </c:pt>
                <c:pt idx="12">
                  <c:v> Maďarsko</c:v>
                </c:pt>
                <c:pt idx="13">
                  <c:v> Lucembursko</c:v>
                </c:pt>
                <c:pt idx="14">
                  <c:v> Lotyšsko</c:v>
                </c:pt>
                <c:pt idx="15">
                  <c:v> Litva</c:v>
                </c:pt>
                <c:pt idx="16">
                  <c:v> Kypr</c:v>
                </c:pt>
                <c:pt idx="17">
                  <c:v> Itálie</c:v>
                </c:pt>
                <c:pt idx="18">
                  <c:v> Irsko</c:v>
                </c:pt>
                <c:pt idx="19">
                  <c:v> Chorvatsko</c:v>
                </c:pt>
                <c:pt idx="20">
                  <c:v> Francie</c:v>
                </c:pt>
                <c:pt idx="21">
                  <c:v> Finsko</c:v>
                </c:pt>
                <c:pt idx="22">
                  <c:v> Estonsko</c:v>
                </c:pt>
                <c:pt idx="23">
                  <c:v> Dánsko</c:v>
                </c:pt>
                <c:pt idx="24">
                  <c:v> Česká republika</c:v>
                </c:pt>
                <c:pt idx="25">
                  <c:v> Bulharsko</c:v>
                </c:pt>
                <c:pt idx="26">
                  <c:v> Belgie</c:v>
                </c:pt>
              </c:strCache>
            </c:strRef>
          </c:cat>
          <c:val>
            <c:numRef>
              <c:f>'16; comext,staty,dovoz'!$C$4:$C$30</c:f>
              <c:numCache>
                <c:formatCode>#\ ##0.0_ ;[Red]\-#\ ##0.0\ </c:formatCode>
                <c:ptCount val="27"/>
                <c:pt idx="0">
                  <c:v>188.3</c:v>
                </c:pt>
                <c:pt idx="1">
                  <c:v>451.5</c:v>
                </c:pt>
                <c:pt idx="2">
                  <c:v>44.8</c:v>
                </c:pt>
                <c:pt idx="3">
                  <c:v>103.1</c:v>
                </c:pt>
                <c:pt idx="4">
                  <c:v>93.2</c:v>
                </c:pt>
                <c:pt idx="5">
                  <c:v>118.1</c:v>
                </c:pt>
                <c:pt idx="6">
                  <c:v>205.1</c:v>
                </c:pt>
                <c:pt idx="7">
                  <c:v>103.2</c:v>
                </c:pt>
                <c:pt idx="8">
                  <c:v>346.5</c:v>
                </c:pt>
                <c:pt idx="9">
                  <c:v>621.29999999999995</c:v>
                </c:pt>
                <c:pt idx="10">
                  <c:v>1458.7</c:v>
                </c:pt>
                <c:pt idx="11">
                  <c:v>7.1</c:v>
                </c:pt>
                <c:pt idx="12">
                  <c:v>140</c:v>
                </c:pt>
                <c:pt idx="13">
                  <c:v>26.6</c:v>
                </c:pt>
                <c:pt idx="14">
                  <c:v>24.8</c:v>
                </c:pt>
                <c:pt idx="15">
                  <c:v>48.5</c:v>
                </c:pt>
                <c:pt idx="16">
                  <c:v>10.6</c:v>
                </c:pt>
                <c:pt idx="17">
                  <c:v>614.29999999999995</c:v>
                </c:pt>
                <c:pt idx="18">
                  <c:v>152.1</c:v>
                </c:pt>
                <c:pt idx="19">
                  <c:v>38.700000000000003</c:v>
                </c:pt>
                <c:pt idx="20">
                  <c:v>765.5</c:v>
                </c:pt>
                <c:pt idx="21">
                  <c:v>88.7</c:v>
                </c:pt>
                <c:pt idx="22">
                  <c:v>22.7</c:v>
                </c:pt>
                <c:pt idx="23">
                  <c:v>129.19999999999999</c:v>
                </c:pt>
                <c:pt idx="24">
                  <c:v>179.5</c:v>
                </c:pt>
                <c:pt idx="25">
                  <c:v>407.5</c:v>
                </c:pt>
                <c:pt idx="26">
                  <c:v>52.2</c:v>
                </c:pt>
              </c:numCache>
            </c:numRef>
          </c:val>
          <c:extLst>
            <c:ext xmlns:c16="http://schemas.microsoft.com/office/drawing/2014/chart" uri="{C3380CC4-5D6E-409C-BE32-E72D297353CC}">
              <c16:uniqueId val="{00000001-6FB3-4658-9BBA-A6297BBC3B34}"/>
            </c:ext>
          </c:extLst>
        </c:ser>
        <c:dLbls>
          <c:showLegendKey val="0"/>
          <c:showVal val="0"/>
          <c:showCatName val="0"/>
          <c:showSerName val="0"/>
          <c:showPercent val="0"/>
          <c:showBubbleSize val="0"/>
        </c:dLbls>
        <c:gapWidth val="182"/>
        <c:axId val="682942928"/>
        <c:axId val="682943344"/>
      </c:barChart>
      <c:catAx>
        <c:axId val="682942928"/>
        <c:scaling>
          <c:orientation val="minMax"/>
        </c:scaling>
        <c:delete val="0"/>
        <c:axPos val="l"/>
        <c:numFmt formatCode="General" sourceLinked="1"/>
        <c:majorTickMark val="none"/>
        <c:minorTickMark val="none"/>
        <c:tickLblPos val="nextTo"/>
        <c:spPr>
          <a:noFill/>
          <a:ln w="6350" cap="flat" cmpd="sng" algn="ctr">
            <a:solidFill>
              <a:srgbClr val="C00000"/>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crossAx val="682943344"/>
        <c:crosses val="autoZero"/>
        <c:auto val="1"/>
        <c:lblAlgn val="ctr"/>
        <c:lblOffset val="200"/>
        <c:noMultiLvlLbl val="0"/>
      </c:catAx>
      <c:valAx>
        <c:axId val="682943344"/>
        <c:scaling>
          <c:orientation val="minMax"/>
          <c:max val="1700"/>
          <c:min val="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crossAx val="682942928"/>
        <c:crosses val="autoZero"/>
        <c:crossBetween val="between"/>
        <c:majorUnit val="300"/>
      </c:valAx>
      <c:spPr>
        <a:solidFill>
          <a:srgbClr val="FDF5F5"/>
        </a:solidFill>
        <a:ln>
          <a:solidFill>
            <a:srgbClr val="C00000"/>
          </a:solidFill>
        </a:ln>
        <a:effectLst/>
      </c:spPr>
    </c:plotArea>
    <c:plotVisOnly val="1"/>
    <c:dispBlanksAs val="gap"/>
    <c:showDLblsOverMax val="0"/>
  </c:chart>
  <c:spPr>
    <a:noFill/>
    <a:ln>
      <a:noFill/>
    </a:ln>
    <a:effectLst/>
  </c:spPr>
  <c:txPr>
    <a:bodyPr/>
    <a:lstStyle/>
    <a:p>
      <a:pPr>
        <a:defRPr b="1">
          <a:latin typeface="Arial" panose="020B0604020202020204" pitchFamily="34" charset="0"/>
          <a:cs typeface="Arial" panose="020B0604020202020204" pitchFamily="34" charset="0"/>
        </a:defRPr>
      </a:pPr>
      <a:endParaRPr lang="cs-CZ"/>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5.8786617455149841E-2"/>
          <c:w val="0.93509289685246033"/>
          <c:h val="0.9117606282609414"/>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3.5291777955068396E-2"/>
          <c:w val="0.93525590447392304"/>
          <c:h val="0.93525547192063552"/>
        </c:manualLayout>
      </c:layout>
      <c:pieChart>
        <c:varyColors val="1"/>
        <c:ser>
          <c:idx val="0"/>
          <c:order val="0"/>
          <c:spPr>
            <a:solidFill>
              <a:srgbClr val="0071BC"/>
            </a:solidFill>
          </c:spPr>
          <c:dPt>
            <c:idx val="0"/>
            <c:bubble3D val="0"/>
            <c:spPr>
              <a:solidFill>
                <a:srgbClr val="0071BC"/>
              </a:solidFill>
              <a:ln w="12700">
                <a:solidFill>
                  <a:schemeClr val="accent1">
                    <a:lumMod val="50000"/>
                  </a:schemeClr>
                </a:solidFill>
              </a:ln>
              <a:effectLst/>
            </c:spPr>
            <c:extLst>
              <c:ext xmlns:c16="http://schemas.microsoft.com/office/drawing/2014/chart" uri="{C3380CC4-5D6E-409C-BE32-E72D297353CC}">
                <c16:uniqueId val="{00000001-B6FB-46F1-925C-709622784328}"/>
              </c:ext>
            </c:extLst>
          </c:dPt>
          <c:dPt>
            <c:idx val="1"/>
            <c:bubble3D val="0"/>
            <c:spPr>
              <a:solidFill>
                <a:srgbClr val="D1ECFF"/>
              </a:solidFill>
              <a:ln w="12700">
                <a:solidFill>
                  <a:schemeClr val="accent1">
                    <a:lumMod val="50000"/>
                  </a:schemeClr>
                </a:solidFill>
              </a:ln>
              <a:effectLst/>
            </c:spPr>
            <c:extLst>
              <c:ext xmlns:c16="http://schemas.microsoft.com/office/drawing/2014/chart" uri="{C3380CC4-5D6E-409C-BE32-E72D297353CC}">
                <c16:uniqueId val="{00000003-B6FB-46F1-925C-709622784328}"/>
              </c:ext>
            </c:extLst>
          </c:dPt>
          <c:dLbls>
            <c:dLbl>
              <c:idx val="0"/>
              <c:layout>
                <c:manualLayout>
                  <c:x val="-8.5112415193383903E-2"/>
                  <c:y val="8.7853018372703387E-2"/>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41522012578616346"/>
                      <c:h val="0.28780487804878047"/>
                    </c:manualLayout>
                  </c15:layout>
                </c:ext>
                <c:ext xmlns:c16="http://schemas.microsoft.com/office/drawing/2014/chart" uri="{C3380CC4-5D6E-409C-BE32-E72D297353CC}">
                  <c16:uniqueId val="{00000001-B6FB-46F1-925C-709622784328}"/>
                </c:ext>
              </c:extLst>
            </c:dLbl>
            <c:dLbl>
              <c:idx val="1"/>
              <c:layout>
                <c:manualLayout>
                  <c:x val="0.12781508443520032"/>
                  <c:y val="-0.17696511106843352"/>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869494379240331"/>
                      <c:h val="0.34861788617886175"/>
                    </c:manualLayout>
                  </c15:layout>
                </c:ext>
                <c:ext xmlns:c16="http://schemas.microsoft.com/office/drawing/2014/chart" uri="{C3380CC4-5D6E-409C-BE32-E72D297353CC}">
                  <c16:uniqueId val="{00000003-B6FB-46F1-925C-70962278432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papoušci!$F$13:$F$14</c:f>
              <c:strCache>
                <c:ptCount val="2"/>
                <c:pt idx="0">
                  <c:v>  Česko (1.)</c:v>
                </c:pt>
                <c:pt idx="1">
                  <c:v>  ostatní</c:v>
                </c:pt>
              </c:strCache>
            </c:strRef>
          </c:cat>
          <c:val>
            <c:numRef>
              <c:f>papoušci!$G$13:$G$14</c:f>
              <c:numCache>
                <c:formatCode>0%</c:formatCode>
                <c:ptCount val="2"/>
                <c:pt idx="0">
                  <c:v>0.37381770109647955</c:v>
                </c:pt>
                <c:pt idx="1">
                  <c:v>0.6261822989035204</c:v>
                </c:pt>
              </c:numCache>
            </c:numRef>
          </c:val>
          <c:extLst>
            <c:ext xmlns:c16="http://schemas.microsoft.com/office/drawing/2014/chart" uri="{C3380CC4-5D6E-409C-BE32-E72D297353CC}">
              <c16:uniqueId val="{00000004-B6FB-46F1-925C-709622784328}"/>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338016314685574E-2"/>
          <c:y val="5.5572649215022293E-2"/>
          <c:w val="0.92604641150983225"/>
          <c:h val="0.78799000688235199"/>
        </c:manualLayout>
      </c:layout>
      <c:barChart>
        <c:barDir val="col"/>
        <c:grouping val="clustered"/>
        <c:varyColors val="0"/>
        <c:ser>
          <c:idx val="0"/>
          <c:order val="1"/>
          <c:tx>
            <c:strRef>
              <c:f>'4 - bilance EU'!$C$6</c:f>
              <c:strCache>
                <c:ptCount val="1"/>
                <c:pt idx="0">
                  <c:v>  se státy EU</c:v>
                </c:pt>
              </c:strCache>
            </c:strRef>
          </c:tx>
          <c:spPr>
            <a:solidFill>
              <a:srgbClr val="0071BC"/>
            </a:solidFill>
            <a:ln w="6350">
              <a:solidFill>
                <a:schemeClr val="accent1">
                  <a:lumMod val="50000"/>
                </a:schemeClr>
              </a:solidFill>
            </a:ln>
          </c:spPr>
          <c:invertIfNegative val="0"/>
          <c:cat>
            <c:numRef>
              <c:f>'4 - bilance EU'!$A$7:$A$26</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'4 - bilance EU'!$C$7:$C$26</c:f>
              <c:numCache>
                <c:formatCode>#\ ##0.0</c:formatCode>
                <c:ptCount val="20"/>
                <c:pt idx="0">
                  <c:v>214.2</c:v>
                </c:pt>
                <c:pt idx="1">
                  <c:v>259.39999999999998</c:v>
                </c:pt>
                <c:pt idx="2">
                  <c:v>294.60000000000002</c:v>
                </c:pt>
                <c:pt idx="3">
                  <c:v>296.10000000000002</c:v>
                </c:pt>
                <c:pt idx="4">
                  <c:v>353.8</c:v>
                </c:pt>
                <c:pt idx="5">
                  <c:v>356</c:v>
                </c:pt>
                <c:pt idx="6">
                  <c:v>403.9</c:v>
                </c:pt>
                <c:pt idx="7">
                  <c:v>424.8</c:v>
                </c:pt>
                <c:pt idx="8">
                  <c:v>412.8</c:v>
                </c:pt>
                <c:pt idx="9">
                  <c:v>411.1</c:v>
                </c:pt>
                <c:pt idx="10">
                  <c:v>481.3</c:v>
                </c:pt>
                <c:pt idx="11">
                  <c:v>494.7</c:v>
                </c:pt>
                <c:pt idx="12">
                  <c:v>501.1</c:v>
                </c:pt>
                <c:pt idx="13">
                  <c:v>565.1</c:v>
                </c:pt>
                <c:pt idx="14">
                  <c:v>576.79999999999995</c:v>
                </c:pt>
                <c:pt idx="15">
                  <c:v>638.4</c:v>
                </c:pt>
                <c:pt idx="16">
                  <c:v>606.6</c:v>
                </c:pt>
                <c:pt idx="17">
                  <c:v>636.1</c:v>
                </c:pt>
                <c:pt idx="18">
                  <c:v>794.2</c:v>
                </c:pt>
                <c:pt idx="19">
                  <c:v>866.3</c:v>
                </c:pt>
              </c:numCache>
            </c:numRef>
          </c:val>
          <c:extLst>
            <c:ext xmlns:c16="http://schemas.microsoft.com/office/drawing/2014/chart" uri="{C3380CC4-5D6E-409C-BE32-E72D297353CC}">
              <c16:uniqueId val="{00000000-6865-454B-9357-23242C3193EC}"/>
            </c:ext>
          </c:extLst>
        </c:ser>
        <c:ser>
          <c:idx val="2"/>
          <c:order val="2"/>
          <c:tx>
            <c:strRef>
              <c:f>'4 - bilance EU'!$D$6</c:f>
              <c:strCache>
                <c:ptCount val="1"/>
                <c:pt idx="0">
                  <c:v>  se státy mimo EU</c:v>
                </c:pt>
              </c:strCache>
            </c:strRef>
          </c:tx>
          <c:spPr>
            <a:solidFill>
              <a:srgbClr val="BD1B21"/>
            </a:solidFill>
            <a:ln w="6350">
              <a:solidFill>
                <a:schemeClr val="accent2">
                  <a:lumMod val="50000"/>
                </a:schemeClr>
              </a:solidFill>
            </a:ln>
          </c:spPr>
          <c:invertIfNegative val="0"/>
          <c:cat>
            <c:numRef>
              <c:f>'4 - bilance EU'!$A$7:$A$26</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'4 - bilance EU'!$D$7:$D$26</c:f>
              <c:numCache>
                <c:formatCode>#\ ##0.0</c:formatCode>
                <c:ptCount val="20"/>
                <c:pt idx="0">
                  <c:v>-239.5</c:v>
                </c:pt>
                <c:pt idx="1">
                  <c:v>-253.5</c:v>
                </c:pt>
                <c:pt idx="2">
                  <c:v>-291.8</c:v>
                </c:pt>
                <c:pt idx="3">
                  <c:v>-315.3</c:v>
                </c:pt>
                <c:pt idx="4">
                  <c:v>-397.3</c:v>
                </c:pt>
                <c:pt idx="5">
                  <c:v>-318.3</c:v>
                </c:pt>
                <c:pt idx="6">
                  <c:v>-417.6</c:v>
                </c:pt>
                <c:pt idx="7">
                  <c:v>-407.8</c:v>
                </c:pt>
                <c:pt idx="8">
                  <c:v>-338.7</c:v>
                </c:pt>
                <c:pt idx="9">
                  <c:v>-292.60000000000002</c:v>
                </c:pt>
                <c:pt idx="10">
                  <c:v>-321.2</c:v>
                </c:pt>
                <c:pt idx="11">
                  <c:v>-343</c:v>
                </c:pt>
                <c:pt idx="12">
                  <c:v>-316.3</c:v>
                </c:pt>
                <c:pt idx="13">
                  <c:v>-382.3</c:v>
                </c:pt>
                <c:pt idx="14">
                  <c:v>-463.6</c:v>
                </c:pt>
                <c:pt idx="15">
                  <c:v>-473.6</c:v>
                </c:pt>
                <c:pt idx="16">
                  <c:v>-407.1</c:v>
                </c:pt>
                <c:pt idx="17">
                  <c:v>-620.6</c:v>
                </c:pt>
                <c:pt idx="18">
                  <c:v>-970.6</c:v>
                </c:pt>
                <c:pt idx="19">
                  <c:v>-710.4</c:v>
                </c:pt>
              </c:numCache>
            </c:numRef>
          </c:val>
          <c:extLst>
            <c:ext xmlns:c16="http://schemas.microsoft.com/office/drawing/2014/chart" uri="{C3380CC4-5D6E-409C-BE32-E72D297353CC}">
              <c16:uniqueId val="{00000001-6865-454B-9357-23242C3193EC}"/>
            </c:ext>
          </c:extLst>
        </c:ser>
        <c:dLbls>
          <c:showLegendKey val="0"/>
          <c:showVal val="0"/>
          <c:showCatName val="0"/>
          <c:showSerName val="0"/>
          <c:showPercent val="0"/>
          <c:showBubbleSize val="0"/>
        </c:dLbls>
        <c:gapWidth val="95"/>
        <c:axId val="118769920"/>
        <c:axId val="118981760"/>
      </c:barChart>
      <c:lineChart>
        <c:grouping val="standard"/>
        <c:varyColors val="0"/>
        <c:ser>
          <c:idx val="1"/>
          <c:order val="0"/>
          <c:tx>
            <c:strRef>
              <c:f>'4 - bilance EU'!$B$6</c:f>
              <c:strCache>
                <c:ptCount val="1"/>
                <c:pt idx="0">
                  <c:v>  bilance ČR celkem</c:v>
                </c:pt>
              </c:strCache>
            </c:strRef>
          </c:tx>
          <c:spPr>
            <a:ln>
              <a:solidFill>
                <a:schemeClr val="tx1">
                  <a:lumMod val="50000"/>
                  <a:lumOff val="50000"/>
                </a:schemeClr>
              </a:solidFill>
            </a:ln>
          </c:spPr>
          <c:marker>
            <c:spPr>
              <a:solidFill>
                <a:schemeClr val="tx1">
                  <a:lumMod val="85000"/>
                  <a:lumOff val="15000"/>
                </a:schemeClr>
              </a:solidFill>
              <a:ln>
                <a:solidFill>
                  <a:schemeClr val="bg1">
                    <a:lumMod val="85000"/>
                  </a:schemeClr>
                </a:solidFill>
              </a:ln>
            </c:spPr>
          </c:marker>
          <c:cat>
            <c:numRef>
              <c:f>'4 - bilance EU'!$A$7:$A$26</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'4 - bilance EU'!$B$7:$B$26</c:f>
              <c:numCache>
                <c:formatCode>#\ ##0.0</c:formatCode>
                <c:ptCount val="20"/>
                <c:pt idx="0">
                  <c:v>-26.4</c:v>
                </c:pt>
                <c:pt idx="1">
                  <c:v>5.2</c:v>
                </c:pt>
                <c:pt idx="2">
                  <c:v>1.8</c:v>
                </c:pt>
                <c:pt idx="3">
                  <c:v>-21.2</c:v>
                </c:pt>
                <c:pt idx="4">
                  <c:v>-44.3</c:v>
                </c:pt>
                <c:pt idx="5">
                  <c:v>31.1</c:v>
                </c:pt>
                <c:pt idx="6">
                  <c:v>-20.6</c:v>
                </c:pt>
                <c:pt idx="7">
                  <c:v>12</c:v>
                </c:pt>
                <c:pt idx="8">
                  <c:v>64.400000000000006</c:v>
                </c:pt>
                <c:pt idx="9">
                  <c:v>106.5</c:v>
                </c:pt>
                <c:pt idx="10">
                  <c:v>146</c:v>
                </c:pt>
                <c:pt idx="11">
                  <c:v>131</c:v>
                </c:pt>
                <c:pt idx="12">
                  <c:v>163.69999999999999</c:v>
                </c:pt>
                <c:pt idx="13">
                  <c:v>163.5</c:v>
                </c:pt>
                <c:pt idx="14">
                  <c:v>98.5</c:v>
                </c:pt>
                <c:pt idx="15">
                  <c:v>145.69999999999999</c:v>
                </c:pt>
                <c:pt idx="16">
                  <c:v>179.6</c:v>
                </c:pt>
                <c:pt idx="17">
                  <c:v>-9.1999999999999993</c:v>
                </c:pt>
                <c:pt idx="18">
                  <c:v>-204.8</c:v>
                </c:pt>
                <c:pt idx="19">
                  <c:v>124.9</c:v>
                </c:pt>
              </c:numCache>
            </c:numRef>
          </c:val>
          <c:smooth val="0"/>
          <c:extLst>
            <c:ext xmlns:c16="http://schemas.microsoft.com/office/drawing/2014/chart" uri="{C3380CC4-5D6E-409C-BE32-E72D297353CC}">
              <c16:uniqueId val="{00000002-6865-454B-9357-23242C3193EC}"/>
            </c:ext>
          </c:extLst>
        </c:ser>
        <c:dLbls>
          <c:showLegendKey val="0"/>
          <c:showVal val="0"/>
          <c:showCatName val="0"/>
          <c:showSerName val="0"/>
          <c:showPercent val="0"/>
          <c:showBubbleSize val="0"/>
        </c:dLbls>
        <c:marker val="1"/>
        <c:smooth val="0"/>
        <c:axId val="118769920"/>
        <c:axId val="118981760"/>
      </c:lineChart>
      <c:catAx>
        <c:axId val="118769920"/>
        <c:scaling>
          <c:orientation val="minMax"/>
        </c:scaling>
        <c:delete val="0"/>
        <c:axPos val="b"/>
        <c:numFmt formatCode="General" sourceLinked="0"/>
        <c:majorTickMark val="none"/>
        <c:minorTickMark val="none"/>
        <c:tickLblPos val="low"/>
        <c:spPr>
          <a:solidFill>
            <a:srgbClr val="FFFFFF"/>
          </a:solidFill>
          <a:ln w="3175">
            <a:solidFill>
              <a:schemeClr val="bg1">
                <a:lumMod val="50000"/>
              </a:schemeClr>
            </a:solidFill>
            <a:prstDash val="solid"/>
          </a:ln>
        </c:spPr>
        <c:txPr>
          <a:bodyPr rot="0" vert="horz" anchor="ctr" anchorCtr="0"/>
          <a:lstStyle/>
          <a:p>
            <a:pPr>
              <a:defRPr sz="1100" b="1" i="0" u="none" strike="noStrike" baseline="0">
                <a:solidFill>
                  <a:srgbClr val="333333"/>
                </a:solidFill>
                <a:latin typeface="Arial"/>
                <a:ea typeface="Arial"/>
                <a:cs typeface="Arial"/>
              </a:defRPr>
            </a:pPr>
            <a:endParaRPr lang="cs-CZ"/>
          </a:p>
        </c:txPr>
        <c:crossAx val="118981760"/>
        <c:crosses val="autoZero"/>
        <c:auto val="0"/>
        <c:lblAlgn val="ctr"/>
        <c:lblOffset val="200"/>
        <c:tickLblSkip val="1"/>
        <c:tickMarkSkip val="1"/>
        <c:noMultiLvlLbl val="0"/>
      </c:catAx>
      <c:valAx>
        <c:axId val="118981760"/>
        <c:scaling>
          <c:orientation val="minMax"/>
          <c:max val="1000"/>
          <c:min val="-1200"/>
        </c:scaling>
        <c:delete val="0"/>
        <c:axPos val="l"/>
        <c:numFmt formatCode="#,##0" sourceLinked="0"/>
        <c:majorTickMark val="none"/>
        <c:minorTickMark val="none"/>
        <c:tickLblPos val="low"/>
        <c:spPr>
          <a:ln>
            <a:noFill/>
          </a:ln>
        </c:spPr>
        <c:txPr>
          <a:bodyPr/>
          <a:lstStyle/>
          <a:p>
            <a:pPr>
              <a:defRPr sz="1100" b="1"/>
            </a:pPr>
            <a:endParaRPr lang="cs-CZ"/>
          </a:p>
        </c:txPr>
        <c:crossAx val="118769920"/>
        <c:crossesAt val="5"/>
        <c:crossBetween val="between"/>
        <c:majorUnit val="300"/>
        <c:minorUnit val="2"/>
      </c:valAx>
      <c:spPr>
        <a:solidFill>
          <a:srgbClr val="FDF5F5"/>
        </a:solidFill>
        <a:ln w="3175">
          <a:solidFill>
            <a:srgbClr val="C00000"/>
          </a:solidFill>
          <a:prstDash val="solid"/>
        </a:ln>
      </c:spPr>
    </c:plotArea>
    <c:legend>
      <c:legendPos val="b"/>
      <c:layout>
        <c:manualLayout>
          <c:xMode val="edge"/>
          <c:yMode val="edge"/>
          <c:x val="5.3713225681691165E-2"/>
          <c:y val="0.93466625053356645"/>
          <c:w val="0.92310336445491015"/>
          <c:h val="6.4874918868663714E-2"/>
        </c:manualLayout>
      </c:layout>
      <c:overlay val="0"/>
      <c:spPr>
        <a:solidFill>
          <a:srgbClr val="F2F2F2"/>
        </a:solidFill>
      </c:spPr>
      <c:txPr>
        <a:bodyPr/>
        <a:lstStyle/>
        <a:p>
          <a:pPr>
            <a:defRPr sz="1100" b="1"/>
          </a:pPr>
          <a:endParaRPr lang="cs-CZ"/>
        </a:p>
      </c:txPr>
    </c:legend>
    <c:plotVisOnly val="1"/>
    <c:dispBlanksAs val="gap"/>
    <c:showDLblsOverMax val="0"/>
  </c:chart>
  <c:spPr>
    <a:solidFill>
      <a:srgbClr val="FFFFFF"/>
    </a:solidFill>
    <a:ln w="9525">
      <a:noFill/>
    </a:ln>
  </c:spPr>
  <c:txPr>
    <a:bodyPr/>
    <a:lstStyle/>
    <a:p>
      <a:pPr>
        <a:defRPr sz="575" b="0" i="0" u="none" strike="noStrike" baseline="0">
          <a:solidFill>
            <a:srgbClr val="333333"/>
          </a:solidFill>
          <a:latin typeface="Arial"/>
          <a:ea typeface="Arial"/>
          <a:cs typeface="Arial"/>
        </a:defRPr>
      </a:pPr>
      <a:endParaRPr lang="cs-CZ"/>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3.5291777955068396E-2"/>
          <c:w val="0.93525590447392304"/>
          <c:h val="0.93525547192063552"/>
        </c:manualLayout>
      </c:layout>
      <c:pieChart>
        <c:varyColors val="1"/>
        <c:ser>
          <c:idx val="0"/>
          <c:order val="0"/>
          <c:spPr>
            <a:solidFill>
              <a:srgbClr val="0071BC"/>
            </a:solidFill>
          </c:spPr>
          <c:dPt>
            <c:idx val="0"/>
            <c:bubble3D val="0"/>
            <c:spPr>
              <a:solidFill>
                <a:srgbClr val="0071BC"/>
              </a:solidFill>
              <a:ln w="12700">
                <a:solidFill>
                  <a:schemeClr val="accent1">
                    <a:lumMod val="50000"/>
                  </a:schemeClr>
                </a:solidFill>
              </a:ln>
              <a:effectLst/>
            </c:spPr>
            <c:extLst>
              <c:ext xmlns:c16="http://schemas.microsoft.com/office/drawing/2014/chart" uri="{C3380CC4-5D6E-409C-BE32-E72D297353CC}">
                <c16:uniqueId val="{00000001-8FEA-4A13-B422-E5E7A9ECB114}"/>
              </c:ext>
            </c:extLst>
          </c:dPt>
          <c:dPt>
            <c:idx val="1"/>
            <c:bubble3D val="0"/>
            <c:spPr>
              <a:solidFill>
                <a:srgbClr val="D1ECFF"/>
              </a:solidFill>
              <a:ln w="12700">
                <a:solidFill>
                  <a:schemeClr val="accent1">
                    <a:lumMod val="50000"/>
                  </a:schemeClr>
                </a:solidFill>
              </a:ln>
              <a:effectLst/>
            </c:spPr>
            <c:extLst>
              <c:ext xmlns:c16="http://schemas.microsoft.com/office/drawing/2014/chart" uri="{C3380CC4-5D6E-409C-BE32-E72D297353CC}">
                <c16:uniqueId val="{00000003-8FEA-4A13-B422-E5E7A9ECB114}"/>
              </c:ext>
            </c:extLst>
          </c:dPt>
          <c:dLbls>
            <c:dLbl>
              <c:idx val="0"/>
              <c:layout>
                <c:manualLayout>
                  <c:x val="-7.8125835685633582E-2"/>
                  <c:y val="-1.1501440368734395E-2"/>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44037735849056597"/>
                      <c:h val="0.37886178861788616"/>
                    </c:manualLayout>
                  </c15:layout>
                </c:ext>
                <c:ext xmlns:c16="http://schemas.microsoft.com/office/drawing/2014/chart" uri="{C3380CC4-5D6E-409C-BE32-E72D297353CC}">
                  <c16:uniqueId val="{00000001-8FEA-4A13-B422-E5E7A9ECB114}"/>
                </c:ext>
              </c:extLst>
            </c:dLbl>
            <c:dLbl>
              <c:idx val="1"/>
              <c:layout>
                <c:manualLayout>
                  <c:x val="0.13969717228742634"/>
                  <c:y val="-3.1049228602522305E-2"/>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27437082157183179"/>
                      <c:h val="0.34861788617886175"/>
                    </c:manualLayout>
                  </c15:layout>
                </c:ext>
                <c:ext xmlns:c16="http://schemas.microsoft.com/office/drawing/2014/chart" uri="{C3380CC4-5D6E-409C-BE32-E72D297353CC}">
                  <c16:uniqueId val="{00000003-8FEA-4A13-B422-E5E7A9ECB11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mák!$F$12:$F$13</c:f>
              <c:strCache>
                <c:ptCount val="2"/>
                <c:pt idx="0">
                  <c:v>  Česko (1.)</c:v>
                </c:pt>
                <c:pt idx="1">
                  <c:v>  ostatní</c:v>
                </c:pt>
              </c:strCache>
            </c:strRef>
          </c:cat>
          <c:val>
            <c:numRef>
              <c:f>mák!$G$12:$G$13</c:f>
              <c:numCache>
                <c:formatCode>0%</c:formatCode>
                <c:ptCount val="2"/>
                <c:pt idx="0">
                  <c:v>0.43813373687929258</c:v>
                </c:pt>
                <c:pt idx="1">
                  <c:v>0.56186626312070742</c:v>
                </c:pt>
              </c:numCache>
            </c:numRef>
          </c:val>
          <c:extLst>
            <c:ext xmlns:c16="http://schemas.microsoft.com/office/drawing/2014/chart" uri="{C3380CC4-5D6E-409C-BE32-E72D297353CC}">
              <c16:uniqueId val="{00000004-8FEA-4A13-B422-E5E7A9ECB114}"/>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3.5291777955068396E-2"/>
          <c:w val="0.93525590447392304"/>
          <c:h val="0.93525547192063552"/>
        </c:manualLayout>
      </c:layout>
      <c:pieChart>
        <c:varyColors val="1"/>
        <c:ser>
          <c:idx val="0"/>
          <c:order val="0"/>
          <c:spPr>
            <a:solidFill>
              <a:srgbClr val="0071BC"/>
            </a:solidFill>
          </c:spPr>
          <c:dPt>
            <c:idx val="0"/>
            <c:bubble3D val="0"/>
            <c:spPr>
              <a:solidFill>
                <a:srgbClr val="0071BC"/>
              </a:solidFill>
              <a:ln w="12700">
                <a:solidFill>
                  <a:schemeClr val="accent1">
                    <a:lumMod val="50000"/>
                  </a:schemeClr>
                </a:solidFill>
              </a:ln>
              <a:effectLst/>
            </c:spPr>
            <c:extLst>
              <c:ext xmlns:c16="http://schemas.microsoft.com/office/drawing/2014/chart" uri="{C3380CC4-5D6E-409C-BE32-E72D297353CC}">
                <c16:uniqueId val="{00000001-6506-47B4-BBBD-2C2DDF4FFB0E}"/>
              </c:ext>
            </c:extLst>
          </c:dPt>
          <c:dPt>
            <c:idx val="1"/>
            <c:bubble3D val="0"/>
            <c:spPr>
              <a:solidFill>
                <a:srgbClr val="D1ECFF"/>
              </a:solidFill>
              <a:ln w="12700">
                <a:solidFill>
                  <a:schemeClr val="accent1">
                    <a:lumMod val="50000"/>
                  </a:schemeClr>
                </a:solidFill>
              </a:ln>
              <a:effectLst/>
            </c:spPr>
            <c:extLst>
              <c:ext xmlns:c16="http://schemas.microsoft.com/office/drawing/2014/chart" uri="{C3380CC4-5D6E-409C-BE32-E72D297353CC}">
                <c16:uniqueId val="{00000003-6506-47B4-BBBD-2C2DDF4FFB0E}"/>
              </c:ext>
            </c:extLst>
          </c:dPt>
          <c:dLbls>
            <c:dLbl>
              <c:idx val="0"/>
              <c:layout>
                <c:manualLayout>
                  <c:x val="-5.7985440499184037E-3"/>
                  <c:y val="0.29918699186991871"/>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accent1">
                          <a:lumMod val="7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42150943396226415"/>
                      <c:h val="0.27479674796747966"/>
                    </c:manualLayout>
                  </c15:layout>
                </c:ext>
                <c:ext xmlns:c16="http://schemas.microsoft.com/office/drawing/2014/chart" uri="{C3380CC4-5D6E-409C-BE32-E72D297353CC}">
                  <c16:uniqueId val="{00000001-6506-47B4-BBBD-2C2DDF4FFB0E}"/>
                </c:ext>
              </c:extLst>
            </c:dLbl>
            <c:dLbl>
              <c:idx val="1"/>
              <c:layout>
                <c:manualLayout>
                  <c:x val="0.12569553805774278"/>
                  <c:y val="-0.14784123935727547"/>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31210667062843561"/>
                      <c:h val="0.34861788617886175"/>
                    </c:manualLayout>
                  </c15:layout>
                </c:ext>
                <c:ext xmlns:c16="http://schemas.microsoft.com/office/drawing/2014/chart" uri="{C3380CC4-5D6E-409C-BE32-E72D297353CC}">
                  <c16:uniqueId val="{00000003-6506-47B4-BBBD-2C2DDF4FFB0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pily!$F$12:$F$13</c:f>
              <c:strCache>
                <c:ptCount val="2"/>
                <c:pt idx="0">
                  <c:v>  Česko (3.)</c:v>
                </c:pt>
                <c:pt idx="1">
                  <c:v>  ostatní</c:v>
                </c:pt>
              </c:strCache>
            </c:strRef>
          </c:cat>
          <c:val>
            <c:numRef>
              <c:f>pily!$G$12:$G$13</c:f>
              <c:numCache>
                <c:formatCode>0%</c:formatCode>
                <c:ptCount val="2"/>
                <c:pt idx="0">
                  <c:v>0.13213605388877711</c:v>
                </c:pt>
                <c:pt idx="1">
                  <c:v>0.86786394611122286</c:v>
                </c:pt>
              </c:numCache>
            </c:numRef>
          </c:val>
          <c:extLst>
            <c:ext xmlns:c16="http://schemas.microsoft.com/office/drawing/2014/chart" uri="{C3380CC4-5D6E-409C-BE32-E72D297353CC}">
              <c16:uniqueId val="{00000004-6506-47B4-BBBD-2C2DDF4FFB0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3.5291777955068396E-2"/>
          <c:w val="0.93525590447392304"/>
          <c:h val="0.93525547192063552"/>
        </c:manualLayout>
      </c:layout>
      <c:pieChart>
        <c:varyColors val="1"/>
        <c:ser>
          <c:idx val="0"/>
          <c:order val="0"/>
          <c:spPr>
            <a:solidFill>
              <a:srgbClr val="0071BC"/>
            </a:solidFill>
          </c:spPr>
          <c:dPt>
            <c:idx val="0"/>
            <c:bubble3D val="0"/>
            <c:spPr>
              <a:solidFill>
                <a:srgbClr val="0071BC"/>
              </a:solidFill>
              <a:ln w="12700">
                <a:solidFill>
                  <a:schemeClr val="accent1">
                    <a:lumMod val="50000"/>
                  </a:schemeClr>
                </a:solidFill>
              </a:ln>
              <a:effectLst/>
            </c:spPr>
            <c:extLst>
              <c:ext xmlns:c16="http://schemas.microsoft.com/office/drawing/2014/chart" uri="{C3380CC4-5D6E-409C-BE32-E72D297353CC}">
                <c16:uniqueId val="{00000001-F821-4907-BCCE-D0A399E90724}"/>
              </c:ext>
            </c:extLst>
          </c:dPt>
          <c:dPt>
            <c:idx val="1"/>
            <c:bubble3D val="0"/>
            <c:spPr>
              <a:solidFill>
                <a:srgbClr val="D1ECFF"/>
              </a:solidFill>
              <a:ln w="12700">
                <a:solidFill>
                  <a:schemeClr val="accent1">
                    <a:lumMod val="50000"/>
                  </a:schemeClr>
                </a:solidFill>
              </a:ln>
              <a:effectLst/>
            </c:spPr>
            <c:extLst>
              <c:ext xmlns:c16="http://schemas.microsoft.com/office/drawing/2014/chart" uri="{C3380CC4-5D6E-409C-BE32-E72D297353CC}">
                <c16:uniqueId val="{00000003-F821-4907-BCCE-D0A399E90724}"/>
              </c:ext>
            </c:extLst>
          </c:dPt>
          <c:dLbls>
            <c:dLbl>
              <c:idx val="0"/>
              <c:layout>
                <c:manualLayout>
                  <c:x val="-1.5232753924627347E-2"/>
                  <c:y val="0.18687254337110301"/>
                </c:manualLayout>
              </c:layout>
              <c:tx>
                <c:rich>
                  <a:bodyPr rot="0" spcFirstLastPara="1" vertOverflow="ellipsis" horzOverflow="clip" vert="horz" wrap="square" lIns="38100" tIns="19050" rIns="38100" bIns="19050" anchor="ctr" anchorCtr="1">
                    <a:noAutofit/>
                  </a:bodyPr>
                  <a:lstStyle/>
                  <a:p>
                    <a:pPr>
                      <a:defRPr sz="1100" b="1" i="0" u="none" strike="noStrike" kern="1200" baseline="0">
                        <a:solidFill>
                          <a:schemeClr val="accent1">
                            <a:lumMod val="75000"/>
                          </a:schemeClr>
                        </a:solidFill>
                        <a:effectLst/>
                        <a:latin typeface="Arial" panose="020B0604020202020204" pitchFamily="34" charset="0"/>
                        <a:ea typeface="+mn-ea"/>
                        <a:cs typeface="Arial" panose="020B0604020202020204" pitchFamily="34" charset="0"/>
                      </a:defRPr>
                    </a:pPr>
                    <a:fld id="{0C831004-CA15-43BA-A208-F94D3F71CE4D}" type="CATEGORYNAME">
                      <a:rPr lang="en-US" dirty="0">
                        <a:solidFill>
                          <a:schemeClr val="accent1">
                            <a:lumMod val="75000"/>
                          </a:schemeClr>
                        </a:solidFill>
                        <a:effectLst/>
                      </a:rPr>
                      <a:pPr>
                        <a:defRPr sz="1100" b="1">
                          <a:solidFill>
                            <a:schemeClr val="accent1">
                              <a:lumMod val="75000"/>
                            </a:schemeClr>
                          </a:solidFill>
                          <a:effectLst/>
                          <a:latin typeface="Arial" panose="020B0604020202020204" pitchFamily="34" charset="0"/>
                          <a:cs typeface="Arial" panose="020B0604020202020204" pitchFamily="34" charset="0"/>
                        </a:defRPr>
                      </a:pPr>
                      <a:t>[NÁZEV KATEGORIE]</a:t>
                    </a:fld>
                    <a:r>
                      <a:rPr lang="en-US" baseline="0" dirty="0">
                        <a:solidFill>
                          <a:schemeClr val="accent1">
                            <a:lumMod val="75000"/>
                          </a:schemeClr>
                        </a:solidFill>
                        <a:effectLst/>
                      </a:rPr>
                      <a:t> </a:t>
                    </a:r>
                    <a:fld id="{36D2C1D5-88D7-4EAC-ADAF-294AD7B1F4F9}" type="VALUE">
                      <a:rPr lang="en-US" baseline="0" dirty="0">
                        <a:solidFill>
                          <a:schemeClr val="accent1">
                            <a:lumMod val="75000"/>
                          </a:schemeClr>
                        </a:solidFill>
                        <a:effectLst/>
                      </a:rPr>
                      <a:pPr>
                        <a:defRPr sz="1100" b="1">
                          <a:solidFill>
                            <a:schemeClr val="accent1">
                              <a:lumMod val="75000"/>
                            </a:schemeClr>
                          </a:solidFill>
                          <a:effectLst/>
                          <a:latin typeface="Arial" panose="020B0604020202020204" pitchFamily="34" charset="0"/>
                          <a:cs typeface="Arial" panose="020B0604020202020204" pitchFamily="34" charset="0"/>
                        </a:defRPr>
                      </a:pPr>
                      <a:t>[HODNOTA]</a:t>
                    </a:fld>
                    <a:endParaRPr lang="en-US" baseline="0" dirty="0">
                      <a:solidFill>
                        <a:schemeClr val="accent1">
                          <a:lumMod val="75000"/>
                        </a:schemeClr>
                      </a:solidFill>
                      <a:effectLst/>
                    </a:endParaRPr>
                  </a:p>
                </c:rich>
              </c:tx>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accent1">
                          <a:lumMod val="75000"/>
                        </a:schemeClr>
                      </a:solidFill>
                      <a:effectLst/>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44037735849056597"/>
                      <c:h val="0.37235772357723579"/>
                    </c:manualLayout>
                  </c15:layout>
                  <c15:dlblFieldTable/>
                  <c15:showDataLabelsRange val="0"/>
                </c:ext>
                <c:ext xmlns:c16="http://schemas.microsoft.com/office/drawing/2014/chart" uri="{C3380CC4-5D6E-409C-BE32-E72D297353CC}">
                  <c16:uniqueId val="{00000001-F821-4907-BCCE-D0A399E90724}"/>
                </c:ext>
              </c:extLst>
            </c:dLbl>
            <c:dLbl>
              <c:idx val="1"/>
              <c:layout>
                <c:manualLayout>
                  <c:x val="1.6263556678056752E-2"/>
                  <c:y val="-0.20460329044235331"/>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33726390333283812"/>
                      <c:h val="0.33560975609756094"/>
                    </c:manualLayout>
                  </c15:layout>
                </c:ext>
                <c:ext xmlns:c16="http://schemas.microsoft.com/office/drawing/2014/chart" uri="{C3380CC4-5D6E-409C-BE32-E72D297353CC}">
                  <c16:uniqueId val="{00000003-F821-4907-BCCE-D0A399E90724}"/>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auta!$F$12:$F$13</c:f>
              <c:strCache>
                <c:ptCount val="2"/>
                <c:pt idx="0">
                  <c:v>  Česko (5.)</c:v>
                </c:pt>
                <c:pt idx="1">
                  <c:v>  ostatní</c:v>
                </c:pt>
              </c:strCache>
            </c:strRef>
          </c:cat>
          <c:val>
            <c:numRef>
              <c:f>auta!$G$12:$G$13</c:f>
              <c:numCache>
                <c:formatCode>0%</c:formatCode>
                <c:ptCount val="2"/>
                <c:pt idx="0">
                  <c:v>6.6444584198116996E-2</c:v>
                </c:pt>
                <c:pt idx="1">
                  <c:v>0.93355541580188295</c:v>
                </c:pt>
              </c:numCache>
            </c:numRef>
          </c:val>
          <c:extLst>
            <c:ext xmlns:c16="http://schemas.microsoft.com/office/drawing/2014/chart" uri="{C3380CC4-5D6E-409C-BE32-E72D297353CC}">
              <c16:uniqueId val="{00000004-F821-4907-BCCE-D0A399E90724}"/>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3.5291777955068396E-2"/>
          <c:w val="0.93525590447392304"/>
          <c:h val="0.93525547192063552"/>
        </c:manualLayout>
      </c:layout>
      <c:pieChart>
        <c:varyColors val="1"/>
        <c:ser>
          <c:idx val="0"/>
          <c:order val="0"/>
          <c:spPr>
            <a:solidFill>
              <a:srgbClr val="0071BC"/>
            </a:solidFill>
          </c:spPr>
          <c:dPt>
            <c:idx val="0"/>
            <c:bubble3D val="0"/>
            <c:spPr>
              <a:solidFill>
                <a:srgbClr val="0071BC"/>
              </a:solidFill>
              <a:ln w="12700">
                <a:solidFill>
                  <a:schemeClr val="accent1">
                    <a:lumMod val="50000"/>
                  </a:schemeClr>
                </a:solidFill>
              </a:ln>
              <a:effectLst/>
            </c:spPr>
            <c:extLst>
              <c:ext xmlns:c16="http://schemas.microsoft.com/office/drawing/2014/chart" uri="{C3380CC4-5D6E-409C-BE32-E72D297353CC}">
                <c16:uniqueId val="{00000001-9C61-48B0-BBFE-9845356A7AEE}"/>
              </c:ext>
            </c:extLst>
          </c:dPt>
          <c:dPt>
            <c:idx val="1"/>
            <c:bubble3D val="0"/>
            <c:spPr>
              <a:solidFill>
                <a:srgbClr val="D1ECFF"/>
              </a:solidFill>
              <a:ln w="12700">
                <a:solidFill>
                  <a:schemeClr val="accent1">
                    <a:lumMod val="50000"/>
                  </a:schemeClr>
                </a:solidFill>
              </a:ln>
              <a:effectLst/>
            </c:spPr>
            <c:extLst>
              <c:ext xmlns:c16="http://schemas.microsoft.com/office/drawing/2014/chart" uri="{C3380CC4-5D6E-409C-BE32-E72D297353CC}">
                <c16:uniqueId val="{00000003-9C61-48B0-BBFE-9845356A7AEE}"/>
              </c:ext>
            </c:extLst>
          </c:dPt>
          <c:dLbls>
            <c:dLbl>
              <c:idx val="0"/>
              <c:layout>
                <c:manualLayout>
                  <c:x val="-2.5157480314960744E-2"/>
                  <c:y val="0.25191319377760701"/>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accent1">
                          <a:lumMod val="7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44037735849056597"/>
                      <c:h val="0.3983739837398374"/>
                    </c:manualLayout>
                  </c15:layout>
                </c:ext>
                <c:ext xmlns:c16="http://schemas.microsoft.com/office/drawing/2014/chart" uri="{C3380CC4-5D6E-409C-BE32-E72D297353CC}">
                  <c16:uniqueId val="{00000001-9C61-48B0-BBFE-9845356A7AEE}"/>
                </c:ext>
              </c:extLst>
            </c:dLbl>
            <c:dLbl>
              <c:idx val="1"/>
              <c:layout>
                <c:manualLayout>
                  <c:x val="6.4082355271628783E-2"/>
                  <c:y val="-0.15465463158568588"/>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2995280542762343"/>
                      <c:h val="0.4071544715447154"/>
                    </c:manualLayout>
                  </c15:layout>
                </c:ext>
                <c:ext xmlns:c16="http://schemas.microsoft.com/office/drawing/2014/chart" uri="{C3380CC4-5D6E-409C-BE32-E72D297353CC}">
                  <c16:uniqueId val="{00000003-9C61-48B0-BBFE-9845356A7AE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'zdr nabytek'!$F$12:$F$13</c:f>
              <c:strCache>
                <c:ptCount val="2"/>
                <c:pt idx="0">
                  <c:v>  Česko (4.)</c:v>
                </c:pt>
                <c:pt idx="1">
                  <c:v>  ostatní</c:v>
                </c:pt>
              </c:strCache>
            </c:strRef>
          </c:cat>
          <c:val>
            <c:numRef>
              <c:f>'zdr nabytek'!$G$12:$G$13</c:f>
              <c:numCache>
                <c:formatCode>0%</c:formatCode>
                <c:ptCount val="2"/>
                <c:pt idx="0">
                  <c:v>9.5347546532286664E-2</c:v>
                </c:pt>
                <c:pt idx="1">
                  <c:v>0.90465245346771328</c:v>
                </c:pt>
              </c:numCache>
            </c:numRef>
          </c:val>
          <c:extLst>
            <c:ext xmlns:c16="http://schemas.microsoft.com/office/drawing/2014/chart" uri="{C3380CC4-5D6E-409C-BE32-E72D297353CC}">
              <c16:uniqueId val="{00000004-9C61-48B0-BBFE-9845356A7AE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3.5291777955068396E-2"/>
          <c:w val="0.93525590447392304"/>
          <c:h val="0.93525547192063552"/>
        </c:manualLayout>
      </c:layout>
      <c:pieChart>
        <c:varyColors val="1"/>
        <c:ser>
          <c:idx val="0"/>
          <c:order val="0"/>
          <c:spPr>
            <a:solidFill>
              <a:srgbClr val="0071BC"/>
            </a:solidFill>
          </c:spPr>
          <c:dPt>
            <c:idx val="0"/>
            <c:bubble3D val="0"/>
            <c:spPr>
              <a:solidFill>
                <a:srgbClr val="0071BC"/>
              </a:solidFill>
              <a:ln w="12700">
                <a:solidFill>
                  <a:schemeClr val="accent1">
                    <a:lumMod val="50000"/>
                  </a:schemeClr>
                </a:solidFill>
              </a:ln>
              <a:effectLst/>
            </c:spPr>
            <c:extLst>
              <c:ext xmlns:c16="http://schemas.microsoft.com/office/drawing/2014/chart" uri="{C3380CC4-5D6E-409C-BE32-E72D297353CC}">
                <c16:uniqueId val="{00000001-D5C2-450A-AB27-8D3BC7D96EA8}"/>
              </c:ext>
            </c:extLst>
          </c:dPt>
          <c:dPt>
            <c:idx val="1"/>
            <c:bubble3D val="0"/>
            <c:spPr>
              <a:solidFill>
                <a:srgbClr val="D1ECFF"/>
              </a:solidFill>
              <a:ln w="12700">
                <a:solidFill>
                  <a:schemeClr val="accent1">
                    <a:lumMod val="50000"/>
                  </a:schemeClr>
                </a:solidFill>
              </a:ln>
              <a:effectLst/>
            </c:spPr>
            <c:extLst>
              <c:ext xmlns:c16="http://schemas.microsoft.com/office/drawing/2014/chart" uri="{C3380CC4-5D6E-409C-BE32-E72D297353CC}">
                <c16:uniqueId val="{00000003-D5C2-450A-AB27-8D3BC7D96EA8}"/>
              </c:ext>
            </c:extLst>
          </c:dPt>
          <c:dLbls>
            <c:dLbl>
              <c:idx val="0"/>
              <c:layout>
                <c:manualLayout>
                  <c:x val="-8.1189025900064493E-2"/>
                  <c:y val="2.4031752128544907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41407616500767591"/>
                      <c:h val="0.43089430894308944"/>
                    </c:manualLayout>
                  </c15:layout>
                </c:ext>
                <c:ext xmlns:c16="http://schemas.microsoft.com/office/drawing/2014/chart" uri="{C3380CC4-5D6E-409C-BE32-E72D297353CC}">
                  <c16:uniqueId val="{00000001-D5C2-450A-AB27-8D3BC7D96EA8}"/>
                </c:ext>
              </c:extLst>
            </c:dLbl>
            <c:dLbl>
              <c:idx val="1"/>
              <c:layout>
                <c:manualLayout>
                  <c:x val="0.10445203783489328"/>
                  <c:y val="-3.3260610716343446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34984251968503938"/>
                      <c:h val="0.34861788617886175"/>
                    </c:manualLayout>
                  </c15:layout>
                </c:ext>
                <c:ext xmlns:c16="http://schemas.microsoft.com/office/drawing/2014/chart" uri="{C3380CC4-5D6E-409C-BE32-E72D297353CC}">
                  <c16:uniqueId val="{00000003-D5C2-450A-AB27-8D3BC7D96EA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rybky!$F$12:$F$13</c:f>
              <c:strCache>
                <c:ptCount val="2"/>
                <c:pt idx="0">
                  <c:v>  Česko (1.)</c:v>
                </c:pt>
                <c:pt idx="1">
                  <c:v>  ostatní</c:v>
                </c:pt>
              </c:strCache>
            </c:strRef>
          </c:cat>
          <c:val>
            <c:numRef>
              <c:f>rybky!$G$12:$G$13</c:f>
              <c:numCache>
                <c:formatCode>0%</c:formatCode>
                <c:ptCount val="2"/>
                <c:pt idx="0">
                  <c:v>0.42203277365751479</c:v>
                </c:pt>
                <c:pt idx="1">
                  <c:v>0.57796722634248521</c:v>
                </c:pt>
              </c:numCache>
            </c:numRef>
          </c:val>
          <c:extLst>
            <c:ext xmlns:c16="http://schemas.microsoft.com/office/drawing/2014/chart" uri="{C3380CC4-5D6E-409C-BE32-E72D297353CC}">
              <c16:uniqueId val="{00000004-D5C2-450A-AB27-8D3BC7D96EA8}"/>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cs-CZ"/>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3.5291777955068396E-2"/>
          <c:w val="0.93525590447392304"/>
          <c:h val="0.93525547192063552"/>
        </c:manualLayout>
      </c:layout>
      <c:pieChart>
        <c:varyColors val="1"/>
        <c:ser>
          <c:idx val="0"/>
          <c:order val="0"/>
          <c:spPr>
            <a:solidFill>
              <a:srgbClr val="0071BC"/>
            </a:solidFill>
          </c:spPr>
          <c:dPt>
            <c:idx val="0"/>
            <c:bubble3D val="0"/>
            <c:spPr>
              <a:solidFill>
                <a:srgbClr val="0071BC"/>
              </a:solidFill>
              <a:ln w="12700">
                <a:solidFill>
                  <a:schemeClr val="accent1">
                    <a:lumMod val="50000"/>
                  </a:schemeClr>
                </a:solidFill>
              </a:ln>
              <a:effectLst/>
            </c:spPr>
            <c:extLst>
              <c:ext xmlns:c16="http://schemas.microsoft.com/office/drawing/2014/chart" uri="{C3380CC4-5D6E-409C-BE32-E72D297353CC}">
                <c16:uniqueId val="{00000001-5EEB-47CF-A3B1-CA39ACD7F1A2}"/>
              </c:ext>
            </c:extLst>
          </c:dPt>
          <c:dPt>
            <c:idx val="1"/>
            <c:bubble3D val="0"/>
            <c:spPr>
              <a:solidFill>
                <a:srgbClr val="D1ECFF"/>
              </a:solidFill>
              <a:ln w="12700">
                <a:solidFill>
                  <a:schemeClr val="accent1">
                    <a:lumMod val="50000"/>
                  </a:schemeClr>
                </a:solidFill>
              </a:ln>
              <a:effectLst/>
            </c:spPr>
            <c:extLst>
              <c:ext xmlns:c16="http://schemas.microsoft.com/office/drawing/2014/chart" uri="{C3380CC4-5D6E-409C-BE32-E72D297353CC}">
                <c16:uniqueId val="{00000003-5EEB-47CF-A3B1-CA39ACD7F1A2}"/>
              </c:ext>
            </c:extLst>
          </c:dPt>
          <c:dLbls>
            <c:dLbl>
              <c:idx val="0"/>
              <c:layout>
                <c:manualLayout>
                  <c:x val="-5.2968602981231121E-2"/>
                  <c:y val="-0.27967479674796747"/>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44037735849056597"/>
                      <c:h val="0.37886178861788616"/>
                    </c:manualLayout>
                  </c15:layout>
                </c:ext>
                <c:ext xmlns:c16="http://schemas.microsoft.com/office/drawing/2014/chart" uri="{C3380CC4-5D6E-409C-BE32-E72D297353CC}">
                  <c16:uniqueId val="{00000001-5EEB-47CF-A3B1-CA39ACD7F1A2}"/>
                </c:ext>
              </c:extLst>
            </c:dLbl>
            <c:dLbl>
              <c:idx val="1"/>
              <c:layout>
                <c:manualLayout>
                  <c:x val="0.13909622146288317"/>
                  <c:y val="0.2160271429485948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33726390333283812"/>
                      <c:h val="0.2575609756097561"/>
                    </c:manualLayout>
                  </c15:layout>
                </c:ext>
                <c:ext xmlns:c16="http://schemas.microsoft.com/office/drawing/2014/chart" uri="{C3380CC4-5D6E-409C-BE32-E72D297353CC}">
                  <c16:uniqueId val="{00000003-5EEB-47CF-A3B1-CA39ACD7F1A2}"/>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kapr!$F$12:$F$13</c:f>
              <c:strCache>
                <c:ptCount val="2"/>
                <c:pt idx="0">
                  <c:v>  Česko (1.)</c:v>
                </c:pt>
                <c:pt idx="1">
                  <c:v>  ostatní</c:v>
                </c:pt>
              </c:strCache>
            </c:strRef>
          </c:cat>
          <c:val>
            <c:numRef>
              <c:f>kapr!$G$12:$G$13</c:f>
              <c:numCache>
                <c:formatCode>0%</c:formatCode>
                <c:ptCount val="2"/>
                <c:pt idx="0">
                  <c:v>0.72456768913776981</c:v>
                </c:pt>
                <c:pt idx="1">
                  <c:v>0.27543231086223019</c:v>
                </c:pt>
              </c:numCache>
            </c:numRef>
          </c:val>
          <c:extLst>
            <c:ext xmlns:c16="http://schemas.microsoft.com/office/drawing/2014/chart" uri="{C3380CC4-5D6E-409C-BE32-E72D297353CC}">
              <c16:uniqueId val="{00000004-5EEB-47CF-A3B1-CA39ACD7F1A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cs-CZ"/>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79048091429515E-2"/>
          <c:y val="3.5291777955068396E-2"/>
          <c:w val="0.93525590447392304"/>
          <c:h val="0.93525547192063552"/>
        </c:manualLayout>
      </c:layout>
      <c:pieChart>
        <c:varyColors val="1"/>
        <c:ser>
          <c:idx val="0"/>
          <c:order val="0"/>
          <c:spPr>
            <a:solidFill>
              <a:srgbClr val="0071BC"/>
            </a:solidFill>
          </c:spPr>
          <c:dPt>
            <c:idx val="0"/>
            <c:bubble3D val="0"/>
            <c:spPr>
              <a:solidFill>
                <a:srgbClr val="0071BC"/>
              </a:solidFill>
              <a:ln w="12700">
                <a:solidFill>
                  <a:schemeClr val="accent1">
                    <a:lumMod val="50000"/>
                  </a:schemeClr>
                </a:solidFill>
              </a:ln>
              <a:effectLst/>
            </c:spPr>
            <c:extLst>
              <c:ext xmlns:c16="http://schemas.microsoft.com/office/drawing/2014/chart" uri="{C3380CC4-5D6E-409C-BE32-E72D297353CC}">
                <c16:uniqueId val="{00000001-62AD-4A14-9513-6C1FCB1C2AF6}"/>
              </c:ext>
            </c:extLst>
          </c:dPt>
          <c:dPt>
            <c:idx val="1"/>
            <c:bubble3D val="0"/>
            <c:spPr>
              <a:solidFill>
                <a:srgbClr val="D1ECFF"/>
              </a:solidFill>
              <a:ln w="12700">
                <a:solidFill>
                  <a:schemeClr val="accent1">
                    <a:lumMod val="50000"/>
                  </a:schemeClr>
                </a:solidFill>
              </a:ln>
              <a:effectLst/>
            </c:spPr>
            <c:extLst>
              <c:ext xmlns:c16="http://schemas.microsoft.com/office/drawing/2014/chart" uri="{C3380CC4-5D6E-409C-BE32-E72D297353CC}">
                <c16:uniqueId val="{00000003-62AD-4A14-9513-6C1FCB1C2AF6}"/>
              </c:ext>
            </c:extLst>
          </c:dPt>
          <c:dLbls>
            <c:dLbl>
              <c:idx val="0"/>
              <c:layout>
                <c:manualLayout>
                  <c:x val="6.0238944188580203E-2"/>
                  <c:y val="0.13809205556622495"/>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rgbClr val="376092"/>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44037735849056597"/>
                      <c:h val="0.37886178861788616"/>
                    </c:manualLayout>
                  </c15:layout>
                </c:ext>
                <c:ext xmlns:c16="http://schemas.microsoft.com/office/drawing/2014/chart" uri="{C3380CC4-5D6E-409C-BE32-E72D297353CC}">
                  <c16:uniqueId val="{00000001-62AD-4A14-9513-6C1FCB1C2AF6}"/>
                </c:ext>
              </c:extLst>
            </c:dLbl>
            <c:dLbl>
              <c:idx val="1"/>
              <c:layout>
                <c:manualLayout>
                  <c:x val="-8.7846778586638946E-2"/>
                  <c:y val="-0.14305844696242245"/>
                </c:manualLayout>
              </c:layout>
              <c:spPr>
                <a:noFill/>
                <a:ln>
                  <a:noFill/>
                </a:ln>
                <a:effectLst/>
              </c:spPr>
              <c:txPr>
                <a:bodyPr rot="0" spcFirstLastPara="1" vertOverflow="ellipsis" horzOverflow="clip"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33097459515673749"/>
                      <c:h val="0.34861788617886175"/>
                    </c:manualLayout>
                  </c15:layout>
                </c:ext>
                <c:ext xmlns:c16="http://schemas.microsoft.com/office/drawing/2014/chart" uri="{C3380CC4-5D6E-409C-BE32-E72D297353CC}">
                  <c16:uniqueId val="{00000003-62AD-4A14-9513-6C1FCB1C2AF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pivo!$F$12:$F$13</c:f>
              <c:strCache>
                <c:ptCount val="2"/>
                <c:pt idx="0">
                  <c:v>  Česko (6.)</c:v>
                </c:pt>
                <c:pt idx="1">
                  <c:v>  ostatní</c:v>
                </c:pt>
              </c:strCache>
            </c:strRef>
          </c:cat>
          <c:val>
            <c:numRef>
              <c:f>pivo!$G$12:$G$13</c:f>
              <c:numCache>
                <c:formatCode>0%</c:formatCode>
                <c:ptCount val="2"/>
                <c:pt idx="0">
                  <c:v>4.235908656308069E-2</c:v>
                </c:pt>
                <c:pt idx="1">
                  <c:v>0.95764091343691926</c:v>
                </c:pt>
              </c:numCache>
            </c:numRef>
          </c:val>
          <c:extLst>
            <c:ext xmlns:c16="http://schemas.microsoft.com/office/drawing/2014/chart" uri="{C3380CC4-5D6E-409C-BE32-E72D297353CC}">
              <c16:uniqueId val="{00000004-62AD-4A14-9513-6C1FCB1C2AF6}"/>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299535157332623E-3"/>
          <c:y val="2.7032002407354445E-2"/>
          <c:w val="0.94965478067747155"/>
          <c:h val="0.94298032993137038"/>
        </c:manualLayout>
      </c:layout>
      <c:ofPieChart>
        <c:ofPieType val="bar"/>
        <c:varyColors val="1"/>
        <c:ser>
          <c:idx val="0"/>
          <c:order val="0"/>
          <c:spPr>
            <a:ln w="9525">
              <a:solidFill>
                <a:schemeClr val="tx2"/>
              </a:solidFill>
            </a:ln>
          </c:spPr>
          <c:dPt>
            <c:idx val="0"/>
            <c:bubble3D val="0"/>
            <c:spPr>
              <a:solidFill>
                <a:schemeClr val="bg1">
                  <a:lumMod val="85000"/>
                </a:schemeClr>
              </a:solidFill>
              <a:ln w="9525">
                <a:solidFill>
                  <a:schemeClr val="tx1">
                    <a:lumMod val="50000"/>
                    <a:lumOff val="50000"/>
                  </a:schemeClr>
                </a:solidFill>
              </a:ln>
              <a:effectLst/>
            </c:spPr>
            <c:extLst>
              <c:ext xmlns:c16="http://schemas.microsoft.com/office/drawing/2014/chart" uri="{C3380CC4-5D6E-409C-BE32-E72D297353CC}">
                <c16:uniqueId val="{00000001-8CB5-441F-AB4E-14FF1EE57EAB}"/>
              </c:ext>
            </c:extLst>
          </c:dPt>
          <c:dPt>
            <c:idx val="1"/>
            <c:bubble3D val="0"/>
            <c:spPr>
              <a:solidFill>
                <a:srgbClr val="0071BC"/>
              </a:solidFill>
              <a:ln w="9525">
                <a:solidFill>
                  <a:schemeClr val="tx2"/>
                </a:solidFill>
              </a:ln>
              <a:effectLst/>
            </c:spPr>
            <c:extLst>
              <c:ext xmlns:c16="http://schemas.microsoft.com/office/drawing/2014/chart" uri="{C3380CC4-5D6E-409C-BE32-E72D297353CC}">
                <c16:uniqueId val="{00000003-8CB5-441F-AB4E-14FF1EE57EAB}"/>
              </c:ext>
            </c:extLst>
          </c:dPt>
          <c:dPt>
            <c:idx val="2"/>
            <c:bubble3D val="0"/>
            <c:spPr>
              <a:solidFill>
                <a:srgbClr val="0D9DFF"/>
              </a:solidFill>
              <a:ln w="9525">
                <a:solidFill>
                  <a:schemeClr val="accent2">
                    <a:lumMod val="50000"/>
                  </a:schemeClr>
                </a:solidFill>
              </a:ln>
              <a:effectLst/>
            </c:spPr>
            <c:extLst>
              <c:ext xmlns:c16="http://schemas.microsoft.com/office/drawing/2014/chart" uri="{C3380CC4-5D6E-409C-BE32-E72D297353CC}">
                <c16:uniqueId val="{00000005-8CB5-441F-AB4E-14FF1EE57EAB}"/>
              </c:ext>
            </c:extLst>
          </c:dPt>
          <c:dPt>
            <c:idx val="3"/>
            <c:bubble3D val="0"/>
            <c:spPr>
              <a:solidFill>
                <a:srgbClr val="71C6FF"/>
              </a:solidFill>
              <a:ln w="9525">
                <a:solidFill>
                  <a:schemeClr val="tx2"/>
                </a:solidFill>
              </a:ln>
              <a:effectLst/>
            </c:spPr>
            <c:extLst>
              <c:ext xmlns:c16="http://schemas.microsoft.com/office/drawing/2014/chart" uri="{C3380CC4-5D6E-409C-BE32-E72D297353CC}">
                <c16:uniqueId val="{00000007-8CB5-441F-AB4E-14FF1EE57EAB}"/>
              </c:ext>
            </c:extLst>
          </c:dPt>
          <c:dPt>
            <c:idx val="4"/>
            <c:bubble3D val="0"/>
            <c:spPr>
              <a:solidFill>
                <a:srgbClr val="D1ECFF"/>
              </a:solidFill>
              <a:ln w="9525">
                <a:solidFill>
                  <a:schemeClr val="tx2"/>
                </a:solidFill>
              </a:ln>
              <a:effectLst/>
            </c:spPr>
            <c:extLst>
              <c:ext xmlns:c16="http://schemas.microsoft.com/office/drawing/2014/chart" uri="{C3380CC4-5D6E-409C-BE32-E72D297353CC}">
                <c16:uniqueId val="{00000009-8CB5-441F-AB4E-14FF1EE57EAB}"/>
              </c:ext>
            </c:extLst>
          </c:dPt>
          <c:dPt>
            <c:idx val="5"/>
            <c:bubble3D val="0"/>
            <c:spPr>
              <a:solidFill>
                <a:schemeClr val="bg1">
                  <a:lumMod val="50000"/>
                </a:schemeClr>
              </a:solidFill>
              <a:ln w="9525">
                <a:solidFill>
                  <a:schemeClr val="tx1">
                    <a:lumMod val="50000"/>
                    <a:lumOff val="50000"/>
                  </a:schemeClr>
                </a:solidFill>
              </a:ln>
              <a:effectLst/>
            </c:spPr>
            <c:extLst>
              <c:ext xmlns:c16="http://schemas.microsoft.com/office/drawing/2014/chart" uri="{C3380CC4-5D6E-409C-BE32-E72D297353CC}">
                <c16:uniqueId val="{0000000B-8CB5-441F-AB4E-14FF1EE57EAB}"/>
              </c:ext>
            </c:extLst>
          </c:dPt>
          <c:dLbls>
            <c:dLbl>
              <c:idx val="0"/>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1-8CB5-441F-AB4E-14FF1EE57EAB}"/>
                </c:ext>
              </c:extLst>
            </c:dLbl>
            <c:dLbl>
              <c:idx val="1"/>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CB5-441F-AB4E-14FF1EE57EAB}"/>
                </c:ext>
              </c:extLst>
            </c:dLbl>
            <c:dLbl>
              <c:idx val="2"/>
              <c:layout/>
              <c:tx>
                <c:rich>
                  <a:bodyPr rot="0" spcFirstLastPara="1" vertOverflow="ellipsis" vert="horz" wrap="square" lIns="38100" tIns="19050" rIns="38100" bIns="19050" anchor="ctr" anchorCtr="1">
                    <a:no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fld id="{D2E63773-E21E-427B-8ACF-E4F395C093AD}" type="CATEGORYNAME">
                      <a:rPr lang="en-US"/>
                      <a:pPr>
                        <a:defRPr sz="1000" b="1" i="0" u="none" strike="noStrike" kern="1200" baseline="0">
                          <a:solidFill>
                            <a:schemeClr val="bg1"/>
                          </a:solidFill>
                          <a:latin typeface="Arial" panose="020B0604020202020204" pitchFamily="34" charset="0"/>
                          <a:ea typeface="+mn-ea"/>
                          <a:cs typeface="Arial" panose="020B0604020202020204" pitchFamily="34" charset="0"/>
                        </a:defRPr>
                      </a:pPr>
                      <a:t>[NÁZEV KATEGORIE]</a:t>
                    </a:fld>
                    <a:r>
                      <a:rPr lang="en-US" baseline="0" dirty="0"/>
                      <a:t>
</a:t>
                    </a:r>
                    <a:r>
                      <a:rPr lang="en-US" baseline="0" dirty="0" smtClean="0"/>
                      <a:t>8,9%</a:t>
                    </a:r>
                  </a:p>
                </c:rich>
              </c:tx>
              <c:spPr>
                <a:noFill/>
                <a:ln>
                  <a:noFill/>
                </a:ln>
                <a:effectLst/>
              </c:spPr>
              <c:dLblPos val="ct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05-8CB5-441F-AB4E-14FF1EE57EAB}"/>
                </c:ext>
              </c:extLst>
            </c:dLbl>
            <c:dLbl>
              <c:idx val="3"/>
              <c:layout>
                <c:manualLayout>
                  <c:x val="-0.10648709267483644"/>
                  <c:y val="0"/>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tx2"/>
                        </a:solidFill>
                        <a:latin typeface="Arial" panose="020B0604020202020204" pitchFamily="34" charset="0"/>
                        <a:ea typeface="+mn-ea"/>
                        <a:cs typeface="Arial" panose="020B0604020202020204" pitchFamily="34" charset="0"/>
                      </a:defRPr>
                    </a:pPr>
                    <a:fld id="{D7CA0713-45F3-4807-944B-B485F96EC561}" type="CATEGORYNAME">
                      <a:rPr lang="en-US" smtClean="0"/>
                      <a:pPr>
                        <a:defRPr sz="1000" b="1" i="0" u="none" strike="noStrike" kern="1200" baseline="0">
                          <a:solidFill>
                            <a:schemeClr val="tx2"/>
                          </a:solidFill>
                          <a:latin typeface="Arial" panose="020B0604020202020204" pitchFamily="34" charset="0"/>
                          <a:ea typeface="+mn-ea"/>
                          <a:cs typeface="Arial" panose="020B0604020202020204" pitchFamily="34" charset="0"/>
                        </a:defRPr>
                      </a:pPr>
                      <a:t>[NÁZEV KATEGORIE]</a:t>
                    </a:fld>
                    <a:r>
                      <a:rPr lang="en-US" baseline="0" dirty="0" smtClean="0"/>
                      <a:t> </a:t>
                    </a:r>
                    <a:fld id="{37474C4B-4BA0-4543-B281-0472D6A2FF7F}" type="VALUE">
                      <a:rPr lang="en-US" baseline="0" dirty="0"/>
                      <a:pPr>
                        <a:defRPr sz="1000" b="1" i="0" u="none" strike="noStrike" kern="1200" baseline="0">
                          <a:solidFill>
                            <a:schemeClr val="tx2"/>
                          </a:solidFill>
                          <a:latin typeface="Arial" panose="020B0604020202020204" pitchFamily="34" charset="0"/>
                          <a:ea typeface="+mn-ea"/>
                          <a:cs typeface="Arial" panose="020B0604020202020204" pitchFamily="34" charset="0"/>
                        </a:defRPr>
                      </a:pPr>
                      <a:t>[HODNOTA]</a:t>
                    </a:fld>
                    <a:endParaRPr lang="en-US" baseline="0" dirty="0" smtClean="0"/>
                  </a:p>
                </c:rich>
              </c:tx>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32589844871741"/>
                      <c:h val="7.6847296601939147E-2"/>
                    </c:manualLayout>
                  </c15:layout>
                  <c15:dlblFieldTable/>
                  <c15:showDataLabelsRange val="0"/>
                </c:ext>
                <c:ext xmlns:c16="http://schemas.microsoft.com/office/drawing/2014/chart" uri="{C3380CC4-5D6E-409C-BE32-E72D297353CC}">
                  <c16:uniqueId val="{00000007-8CB5-441F-AB4E-14FF1EE57EAB}"/>
                </c:ext>
              </c:extLst>
            </c:dLbl>
            <c:dLbl>
              <c:idx val="4"/>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2"/>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CB5-441F-AB4E-14FF1EE57EAB}"/>
                </c:ext>
              </c:extLst>
            </c:dLbl>
            <c:dLbl>
              <c:idx val="5"/>
              <c:layout/>
              <c:tx>
                <c:rich>
                  <a:bodyPr rot="0" spcFirstLastPara="1" vertOverflow="ellipsis" vert="horz" wrap="square" lIns="38100" tIns="19050" rIns="38100" bIns="19050" anchor="ctr" anchorCtr="1">
                    <a:noAutofit/>
                  </a:bodyPr>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solidFill>
                          <a:schemeClr val="bg1"/>
                        </a:solidFill>
                      </a:rPr>
                      <a:t>sousední </a:t>
                    </a:r>
                    <a:r>
                      <a:rPr lang="en-US" b="1" dirty="0" smtClean="0">
                        <a:solidFill>
                          <a:schemeClr val="bg1"/>
                        </a:solidFill>
                      </a:rPr>
                      <a:t>státy</a:t>
                    </a:r>
                  </a:p>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baseline="0" dirty="0" smtClean="0">
                        <a:solidFill>
                          <a:schemeClr val="bg1"/>
                        </a:solidFill>
                      </a:rPr>
                      <a:t> 63,4%</a:t>
                    </a:r>
                  </a:p>
                </c:rich>
              </c:tx>
              <c:spPr>
                <a:noFill/>
                <a:ln>
                  <a:noFill/>
                </a:ln>
                <a:effectLst/>
              </c:spPr>
              <c:dLblPos val="ct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B-8CB5-441F-AB4E-14FF1EE57EA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'eu vývoz'!$P$15:$P$19</c:f>
              <c:strCache>
                <c:ptCount val="5"/>
                <c:pt idx="0">
                  <c:v>ostatní státy</c:v>
                </c:pt>
                <c:pt idx="1">
                  <c:v>Německo</c:v>
                </c:pt>
                <c:pt idx="2">
                  <c:v>Polsko</c:v>
                </c:pt>
                <c:pt idx="3">
                  <c:v>Rakousko</c:v>
                </c:pt>
                <c:pt idx="4">
                  <c:v>Slovensko</c:v>
                </c:pt>
              </c:strCache>
            </c:strRef>
          </c:cat>
          <c:val>
            <c:numRef>
              <c:f>'eu vývoz'!$Q$15:$Q$19</c:f>
              <c:numCache>
                <c:formatCode>0.0%</c:formatCode>
                <c:ptCount val="5"/>
                <c:pt idx="0">
                  <c:v>0.36599999999999999</c:v>
                </c:pt>
                <c:pt idx="1">
                  <c:v>0.378</c:v>
                </c:pt>
                <c:pt idx="2">
                  <c:v>0.09</c:v>
                </c:pt>
                <c:pt idx="3">
                  <c:v>0.05</c:v>
                </c:pt>
                <c:pt idx="4">
                  <c:v>0.11700000000000001</c:v>
                </c:pt>
              </c:numCache>
            </c:numRef>
          </c:val>
          <c:extLst>
            <c:ext xmlns:c16="http://schemas.microsoft.com/office/drawing/2014/chart" uri="{C3380CC4-5D6E-409C-BE32-E72D297353CC}">
              <c16:uniqueId val="{0000000C-8CB5-441F-AB4E-14FF1EE57EAB}"/>
            </c:ext>
          </c:extLst>
        </c:ser>
        <c:dLbls>
          <c:showLegendKey val="0"/>
          <c:showVal val="0"/>
          <c:showCatName val="0"/>
          <c:showSerName val="0"/>
          <c:showPercent val="0"/>
          <c:showBubbleSize val="0"/>
          <c:showLeaderLines val="1"/>
        </c:dLbls>
        <c:gapWidth val="82"/>
        <c:splitType val="pos"/>
        <c:splitPos val="4"/>
        <c:secondPieSize val="134"/>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cs-CZ"/>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059907031466525E-2"/>
          <c:y val="4.3101512206781395E-4"/>
          <c:w val="0.97730454331500305"/>
          <c:h val="0.96958131721665697"/>
        </c:manualLayout>
      </c:layout>
      <c:ofPieChart>
        <c:ofPieType val="bar"/>
        <c:varyColors val="1"/>
        <c:ser>
          <c:idx val="0"/>
          <c:order val="0"/>
          <c:spPr>
            <a:ln w="9525">
              <a:solidFill>
                <a:schemeClr val="tx2"/>
              </a:solidFill>
            </a:ln>
          </c:spPr>
          <c:dPt>
            <c:idx val="0"/>
            <c:bubble3D val="0"/>
            <c:spPr>
              <a:solidFill>
                <a:schemeClr val="bg1">
                  <a:lumMod val="85000"/>
                </a:schemeClr>
              </a:solidFill>
              <a:ln w="9525">
                <a:solidFill>
                  <a:schemeClr val="tx1">
                    <a:lumMod val="50000"/>
                    <a:lumOff val="50000"/>
                  </a:schemeClr>
                </a:solidFill>
              </a:ln>
              <a:effectLst/>
            </c:spPr>
            <c:extLst>
              <c:ext xmlns:c16="http://schemas.microsoft.com/office/drawing/2014/chart" uri="{C3380CC4-5D6E-409C-BE32-E72D297353CC}">
                <c16:uniqueId val="{00000001-9D45-4176-9CC2-8F3257BF5B80}"/>
              </c:ext>
            </c:extLst>
          </c:dPt>
          <c:dPt>
            <c:idx val="1"/>
            <c:bubble3D val="0"/>
            <c:spPr>
              <a:solidFill>
                <a:srgbClr val="0071BC"/>
              </a:solidFill>
              <a:ln w="9525">
                <a:solidFill>
                  <a:schemeClr val="tx2"/>
                </a:solidFill>
              </a:ln>
              <a:effectLst/>
            </c:spPr>
            <c:extLst>
              <c:ext xmlns:c16="http://schemas.microsoft.com/office/drawing/2014/chart" uri="{C3380CC4-5D6E-409C-BE32-E72D297353CC}">
                <c16:uniqueId val="{00000003-9D45-4176-9CC2-8F3257BF5B80}"/>
              </c:ext>
            </c:extLst>
          </c:dPt>
          <c:dPt>
            <c:idx val="2"/>
            <c:bubble3D val="0"/>
            <c:spPr>
              <a:solidFill>
                <a:srgbClr val="0D9DFF"/>
              </a:solidFill>
              <a:ln w="9525">
                <a:solidFill>
                  <a:schemeClr val="tx2"/>
                </a:solidFill>
              </a:ln>
              <a:effectLst/>
            </c:spPr>
            <c:extLst>
              <c:ext xmlns:c16="http://schemas.microsoft.com/office/drawing/2014/chart" uri="{C3380CC4-5D6E-409C-BE32-E72D297353CC}">
                <c16:uniqueId val="{00000005-9D45-4176-9CC2-8F3257BF5B80}"/>
              </c:ext>
            </c:extLst>
          </c:dPt>
          <c:dPt>
            <c:idx val="3"/>
            <c:bubble3D val="0"/>
            <c:spPr>
              <a:solidFill>
                <a:srgbClr val="71C6FF"/>
              </a:solidFill>
              <a:ln w="9525">
                <a:solidFill>
                  <a:schemeClr val="tx2"/>
                </a:solidFill>
              </a:ln>
              <a:effectLst/>
            </c:spPr>
            <c:extLst>
              <c:ext xmlns:c16="http://schemas.microsoft.com/office/drawing/2014/chart" uri="{C3380CC4-5D6E-409C-BE32-E72D297353CC}">
                <c16:uniqueId val="{00000007-9D45-4176-9CC2-8F3257BF5B80}"/>
              </c:ext>
            </c:extLst>
          </c:dPt>
          <c:dPt>
            <c:idx val="4"/>
            <c:bubble3D val="0"/>
            <c:spPr>
              <a:solidFill>
                <a:srgbClr val="D1ECFF"/>
              </a:solidFill>
              <a:ln w="9525">
                <a:solidFill>
                  <a:schemeClr val="tx2"/>
                </a:solidFill>
              </a:ln>
              <a:effectLst/>
            </c:spPr>
            <c:extLst>
              <c:ext xmlns:c16="http://schemas.microsoft.com/office/drawing/2014/chart" uri="{C3380CC4-5D6E-409C-BE32-E72D297353CC}">
                <c16:uniqueId val="{00000009-9D45-4176-9CC2-8F3257BF5B80}"/>
              </c:ext>
            </c:extLst>
          </c:dPt>
          <c:dPt>
            <c:idx val="5"/>
            <c:bubble3D val="0"/>
            <c:spPr>
              <a:solidFill>
                <a:schemeClr val="bg1">
                  <a:lumMod val="50000"/>
                </a:schemeClr>
              </a:solidFill>
              <a:ln w="9525">
                <a:solidFill>
                  <a:schemeClr val="bg1">
                    <a:lumMod val="50000"/>
                  </a:schemeClr>
                </a:solidFill>
              </a:ln>
              <a:effectLst/>
            </c:spPr>
            <c:extLst>
              <c:ext xmlns:c16="http://schemas.microsoft.com/office/drawing/2014/chart" uri="{C3380CC4-5D6E-409C-BE32-E72D297353CC}">
                <c16:uniqueId val="{0000000B-9D45-4176-9CC2-8F3257BF5B80}"/>
              </c:ext>
            </c:extLst>
          </c:dPt>
          <c:dLbls>
            <c:dLbl>
              <c:idx val="0"/>
              <c:layout>
                <c:manualLayout>
                  <c:x val="5.1644116498293334E-2"/>
                  <c:y val="-5.9113305078414731E-3"/>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fld id="{E4858323-268B-4DD9-BDBB-9A46E404BAA4}" type="CATEGORYNAME">
                      <a:rPr lang="en-US"/>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t>[NÁZEV KATEGORIE]</a:t>
                    </a:fld>
                    <a:r>
                      <a:rPr lang="en-US" baseline="0" dirty="0"/>
                      <a:t>
</a:t>
                    </a:r>
                    <a:r>
                      <a:rPr lang="en-US" baseline="0" dirty="0" smtClean="0"/>
                      <a:t>49,3%</a:t>
                    </a:r>
                  </a:p>
                </c:rich>
              </c:tx>
              <c:spPr>
                <a:noFill/>
                <a:ln>
                  <a:noFill/>
                </a:ln>
                <a:effectLst/>
              </c:sp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01-9D45-4176-9CC2-8F3257BF5B80}"/>
                </c:ext>
              </c:extLst>
            </c:dLbl>
            <c:dLbl>
              <c:idx val="1"/>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D45-4176-9CC2-8F3257BF5B80}"/>
                </c:ext>
              </c:extLst>
            </c:dLbl>
            <c:dLbl>
              <c:idx val="2"/>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5-9D45-4176-9CC2-8F3257BF5B80}"/>
                </c:ext>
              </c:extLst>
            </c:dLbl>
            <c:dLbl>
              <c:idx val="3"/>
              <c:layout/>
              <c:tx>
                <c:rich>
                  <a:bodyPr rot="0" spcFirstLastPara="1" vertOverflow="ellipsis" vert="horz" wrap="square" lIns="38100" tIns="19050" rIns="38100" bIns="19050" anchor="ctr" anchorCtr="1">
                    <a:spAutoFit/>
                  </a:bodyPr>
                  <a:lstStyle/>
                  <a:p>
                    <a:pPr>
                      <a:defRPr sz="1000" b="1" i="0" u="none" strike="noStrike" kern="1200" baseline="0">
                        <a:solidFill>
                          <a:schemeClr val="tx2"/>
                        </a:solidFill>
                        <a:latin typeface="Arial" panose="020B0604020202020204" pitchFamily="34" charset="0"/>
                        <a:ea typeface="+mn-ea"/>
                        <a:cs typeface="Arial" panose="020B0604020202020204" pitchFamily="34" charset="0"/>
                      </a:defRPr>
                    </a:pPr>
                    <a:fld id="{F1DFFEE4-7AFE-48E5-9025-928A7F98862E}" type="CATEGORYNAME">
                      <a:rPr lang="en-US" smtClean="0"/>
                      <a:pPr>
                        <a:defRPr sz="1000" b="1" i="0" u="none" strike="noStrike" kern="1200" baseline="0">
                          <a:solidFill>
                            <a:schemeClr val="tx2"/>
                          </a:solidFill>
                          <a:latin typeface="Arial" panose="020B0604020202020204" pitchFamily="34" charset="0"/>
                          <a:ea typeface="+mn-ea"/>
                          <a:cs typeface="Arial" panose="020B0604020202020204" pitchFamily="34" charset="0"/>
                        </a:defRPr>
                      </a:pPr>
                      <a:t>[NÁZEV KATEGORIE]</a:t>
                    </a:fld>
                    <a:r>
                      <a:rPr lang="en-US" baseline="0" dirty="0" smtClean="0"/>
                      <a:t> </a:t>
                    </a:r>
                    <a:fld id="{07DA932C-103D-4111-A632-962B28EBB868}" type="VALUE">
                      <a:rPr lang="en-US" baseline="0"/>
                      <a:pPr>
                        <a:defRPr sz="1000" b="1" i="0" u="none" strike="noStrike" kern="1200" baseline="0">
                          <a:solidFill>
                            <a:schemeClr val="tx2"/>
                          </a:solidFill>
                          <a:latin typeface="Arial" panose="020B0604020202020204" pitchFamily="34" charset="0"/>
                          <a:ea typeface="+mn-ea"/>
                          <a:cs typeface="Arial" panose="020B0604020202020204" pitchFamily="34" charset="0"/>
                        </a:defRPr>
                      </a:pPr>
                      <a:t>[HODNOTA]</a:t>
                    </a:fld>
                    <a:endParaRPr lang="en-US" baseline="0" dirty="0" smtClean="0"/>
                  </a:p>
                </c:rich>
              </c:tx>
              <c:spPr>
                <a:noFill/>
                <a:ln>
                  <a:noFill/>
                </a:ln>
                <a:effectLst/>
              </c:spPr>
              <c:dLblPos val="ctr"/>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9D45-4176-9CC2-8F3257BF5B80}"/>
                </c:ext>
              </c:extLst>
            </c:dLbl>
            <c:dLbl>
              <c:idx val="4"/>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2"/>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9D45-4176-9CC2-8F3257BF5B80}"/>
                </c:ext>
              </c:extLst>
            </c:dLbl>
            <c:dLbl>
              <c:idx val="5"/>
              <c:layout/>
              <c:tx>
                <c:rich>
                  <a:bodyPr rot="0" spcFirstLastPara="1" vertOverflow="ellipsis" vert="horz" wrap="square" lIns="38100" tIns="19050" rIns="38100" bIns="19050" anchor="ctr" anchorCtr="1">
                    <a:noAutofit/>
                  </a:bodyPr>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solidFill>
                          <a:schemeClr val="bg1"/>
                        </a:solidFill>
                      </a:rPr>
                      <a:t>sousední </a:t>
                    </a:r>
                    <a:r>
                      <a:rPr lang="en-US" b="1" dirty="0" smtClean="0">
                        <a:solidFill>
                          <a:schemeClr val="bg1"/>
                        </a:solidFill>
                      </a:rPr>
                      <a:t>státy</a:t>
                    </a:r>
                    <a:r>
                      <a:rPr lang="en-US" b="1" baseline="0" dirty="0" smtClean="0">
                        <a:solidFill>
                          <a:schemeClr val="bg1"/>
                        </a:solidFill>
                      </a:rPr>
                      <a:t> </a:t>
                    </a:r>
                  </a:p>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fld id="{DD714238-C135-4285-AF7D-A1A26F1A0C74}" type="VALUE">
                      <a:rPr lang="en-US" b="1" baseline="0" smtClean="0">
                        <a:solidFill>
                          <a:schemeClr val="bg1"/>
                        </a:solidFill>
                      </a:rPr>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t>[HODNOTA]</a:t>
                    </a:fld>
                    <a:endParaRPr lang="cs-CZ"/>
                  </a:p>
                </c:rich>
              </c:tx>
              <c:spPr>
                <a:noFill/>
                <a:ln>
                  <a:noFill/>
                </a:ln>
                <a:effectLst/>
              </c:spPr>
              <c:dLblPos val="ct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0B-9D45-4176-9CC2-8F3257BF5B80}"/>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 vývoz CELKEM'!$P$15:$P$19</c:f>
              <c:strCache>
                <c:ptCount val="5"/>
                <c:pt idx="0">
                  <c:v>ostatní státy</c:v>
                </c:pt>
                <c:pt idx="1">
                  <c:v>Německo</c:v>
                </c:pt>
                <c:pt idx="2">
                  <c:v>Polsko</c:v>
                </c:pt>
                <c:pt idx="3">
                  <c:v>Rakousko</c:v>
                </c:pt>
                <c:pt idx="4">
                  <c:v>Slovensko</c:v>
                </c:pt>
              </c:strCache>
            </c:strRef>
          </c:cat>
          <c:val>
            <c:numRef>
              <c:f>' vývoz CELKEM'!$Q$15:$Q$19</c:f>
              <c:numCache>
                <c:formatCode>0.0%</c:formatCode>
                <c:ptCount val="5"/>
                <c:pt idx="0">
                  <c:v>0.49199999999999999</c:v>
                </c:pt>
                <c:pt idx="1">
                  <c:v>0.30199999999999999</c:v>
                </c:pt>
                <c:pt idx="2">
                  <c:v>7.1999999999999995E-2</c:v>
                </c:pt>
                <c:pt idx="3">
                  <c:v>0.04</c:v>
                </c:pt>
                <c:pt idx="4">
                  <c:v>9.2999999999999999E-2</c:v>
                </c:pt>
              </c:numCache>
            </c:numRef>
          </c:val>
          <c:extLst>
            <c:ext xmlns:c16="http://schemas.microsoft.com/office/drawing/2014/chart" uri="{C3380CC4-5D6E-409C-BE32-E72D297353CC}">
              <c16:uniqueId val="{0000000C-9D45-4176-9CC2-8F3257BF5B80}"/>
            </c:ext>
          </c:extLst>
        </c:ser>
        <c:dLbls>
          <c:showLegendKey val="0"/>
          <c:showVal val="0"/>
          <c:showCatName val="0"/>
          <c:showSerName val="0"/>
          <c:showPercent val="0"/>
          <c:showBubbleSize val="0"/>
          <c:showLeaderLines val="1"/>
        </c:dLbls>
        <c:gapWidth val="82"/>
        <c:splitType val="pos"/>
        <c:splitPos val="4"/>
        <c:secondPieSize val="134"/>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cs-CZ"/>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949302735998934E-3"/>
          <c:y val="3.8854663423037387E-2"/>
          <c:w val="0.94965478067747155"/>
          <c:h val="0.94298032993137038"/>
        </c:manualLayout>
      </c:layout>
      <c:ofPieChart>
        <c:ofPieType val="bar"/>
        <c:varyColors val="1"/>
        <c:ser>
          <c:idx val="0"/>
          <c:order val="0"/>
          <c:spPr>
            <a:ln w="9525">
              <a:solidFill>
                <a:schemeClr val="tx2"/>
              </a:solidFill>
            </a:ln>
          </c:spPr>
          <c:dPt>
            <c:idx val="0"/>
            <c:bubble3D val="0"/>
            <c:spPr>
              <a:solidFill>
                <a:schemeClr val="bg1">
                  <a:lumMod val="95000"/>
                </a:schemeClr>
              </a:solidFill>
              <a:ln w="9525">
                <a:solidFill>
                  <a:schemeClr val="tx1">
                    <a:lumMod val="50000"/>
                    <a:lumOff val="50000"/>
                  </a:schemeClr>
                </a:solidFill>
              </a:ln>
              <a:effectLst/>
            </c:spPr>
            <c:extLst>
              <c:ext xmlns:c16="http://schemas.microsoft.com/office/drawing/2014/chart" uri="{C3380CC4-5D6E-409C-BE32-E72D297353CC}">
                <c16:uniqueId val="{00000001-6136-49F4-9060-ECBBBF6CFD08}"/>
              </c:ext>
            </c:extLst>
          </c:dPt>
          <c:dPt>
            <c:idx val="1"/>
            <c:bubble3D val="0"/>
            <c:spPr>
              <a:solidFill>
                <a:srgbClr val="BC1B21"/>
              </a:solidFill>
              <a:ln w="9525">
                <a:solidFill>
                  <a:schemeClr val="accent2">
                    <a:lumMod val="50000"/>
                  </a:schemeClr>
                </a:solidFill>
              </a:ln>
              <a:effectLst/>
            </c:spPr>
            <c:extLst>
              <c:ext xmlns:c16="http://schemas.microsoft.com/office/drawing/2014/chart" uri="{C3380CC4-5D6E-409C-BE32-E72D297353CC}">
                <c16:uniqueId val="{00000003-6136-49F4-9060-ECBBBF6CFD08}"/>
              </c:ext>
            </c:extLst>
          </c:dPt>
          <c:dPt>
            <c:idx val="2"/>
            <c:bubble3D val="0"/>
            <c:spPr>
              <a:solidFill>
                <a:srgbClr val="E86268"/>
              </a:solidFill>
              <a:ln w="9525">
                <a:solidFill>
                  <a:schemeClr val="accent2">
                    <a:lumMod val="50000"/>
                  </a:schemeClr>
                </a:solidFill>
              </a:ln>
              <a:effectLst/>
            </c:spPr>
            <c:extLst>
              <c:ext xmlns:c16="http://schemas.microsoft.com/office/drawing/2014/chart" uri="{C3380CC4-5D6E-409C-BE32-E72D297353CC}">
                <c16:uniqueId val="{00000005-6136-49F4-9060-ECBBBF6CFD08}"/>
              </c:ext>
            </c:extLst>
          </c:dPt>
          <c:dPt>
            <c:idx val="3"/>
            <c:bubble3D val="0"/>
            <c:spPr>
              <a:solidFill>
                <a:srgbClr val="F09A9E"/>
              </a:solidFill>
              <a:ln w="9525">
                <a:solidFill>
                  <a:schemeClr val="accent2">
                    <a:lumMod val="50000"/>
                  </a:schemeClr>
                </a:solidFill>
              </a:ln>
              <a:effectLst/>
            </c:spPr>
            <c:extLst>
              <c:ext xmlns:c16="http://schemas.microsoft.com/office/drawing/2014/chart" uri="{C3380CC4-5D6E-409C-BE32-E72D297353CC}">
                <c16:uniqueId val="{00000007-6136-49F4-9060-ECBBBF6CFD08}"/>
              </c:ext>
            </c:extLst>
          </c:dPt>
          <c:dPt>
            <c:idx val="4"/>
            <c:bubble3D val="0"/>
            <c:spPr>
              <a:solidFill>
                <a:srgbClr val="F6C2C4"/>
              </a:solidFill>
              <a:ln w="9525">
                <a:solidFill>
                  <a:schemeClr val="accent2">
                    <a:lumMod val="50000"/>
                  </a:schemeClr>
                </a:solidFill>
              </a:ln>
              <a:effectLst/>
            </c:spPr>
            <c:extLst>
              <c:ext xmlns:c16="http://schemas.microsoft.com/office/drawing/2014/chart" uri="{C3380CC4-5D6E-409C-BE32-E72D297353CC}">
                <c16:uniqueId val="{00000009-6136-49F4-9060-ECBBBF6CFD08}"/>
              </c:ext>
            </c:extLst>
          </c:dPt>
          <c:dPt>
            <c:idx val="5"/>
            <c:bubble3D val="0"/>
            <c:spPr>
              <a:solidFill>
                <a:schemeClr val="bg1">
                  <a:lumMod val="50000"/>
                </a:schemeClr>
              </a:solidFill>
              <a:ln w="9525">
                <a:solidFill>
                  <a:schemeClr val="tx1">
                    <a:lumMod val="50000"/>
                    <a:lumOff val="50000"/>
                  </a:schemeClr>
                </a:solidFill>
              </a:ln>
              <a:effectLst/>
            </c:spPr>
            <c:extLst>
              <c:ext xmlns:c16="http://schemas.microsoft.com/office/drawing/2014/chart" uri="{C3380CC4-5D6E-409C-BE32-E72D297353CC}">
                <c16:uniqueId val="{0000000B-6136-49F4-9060-ECBBBF6CFD08}"/>
              </c:ext>
            </c:extLst>
          </c:dPt>
          <c:dLbls>
            <c:dLbl>
              <c:idx val="0"/>
              <c:layout>
                <c:manualLayout>
                  <c:x val="2.2880182671346373E-2"/>
                  <c:y val="1.4285870546981928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showLegendKey val="0"/>
              <c:showVal val="1"/>
              <c:showCatName val="1"/>
              <c:showSerName val="0"/>
              <c:showPercent val="0"/>
              <c:showBubbleSize val="0"/>
              <c:separator>
</c:separator>
              <c:extLst>
                <c:ext xmlns:c15="http://schemas.microsoft.com/office/drawing/2012/chart" uri="{CE6537A1-D6FC-4f65-9D91-7224C49458BB}">
                  <c15:layout>
                    <c:manualLayout>
                      <c:w val="0.23142855463343698"/>
                      <c:h val="0.15665025845779904"/>
                    </c:manualLayout>
                  </c15:layout>
                </c:ext>
                <c:ext xmlns:c16="http://schemas.microsoft.com/office/drawing/2014/chart" uri="{C3380CC4-5D6E-409C-BE32-E72D297353CC}">
                  <c16:uniqueId val="{00000001-6136-49F4-9060-ECBBBF6CFD08}"/>
                </c:ext>
              </c:extLst>
            </c:dLbl>
            <c:dLbl>
              <c:idx val="1"/>
              <c:layout>
                <c:manualLayout>
                  <c:x val="-0.12516636124922084"/>
                  <c:y val="-4.334052545211793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6136-49F4-9060-ECBBBF6CFD08}"/>
                </c:ext>
              </c:extLst>
            </c:dLbl>
            <c:dLbl>
              <c:idx val="2"/>
              <c:layout>
                <c:manualLayout>
                  <c:x val="-0.1216588684887792"/>
                  <c:y val="-5.9113305078415815E-3"/>
                </c:manualLayout>
              </c:layout>
              <c:spPr>
                <a:noFill/>
                <a:ln>
                  <a:noFill/>
                </a:ln>
                <a:effectLst/>
              </c:spPr>
              <c:txPr>
                <a:bodyPr rot="0" spcFirstLastPara="1" vertOverflow="ellipsis" vert="horz" wrap="square" lIns="38100" tIns="19050" rIns="38100" bIns="19050" anchor="ctr" anchorCtr="0">
                  <a:noAutofit/>
                </a:bodyPr>
                <a:lstStyle/>
                <a:p>
                  <a:pPr algn="ct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showLegendKey val="0"/>
              <c:showVal val="1"/>
              <c:showCatName val="1"/>
              <c:showSerName val="0"/>
              <c:showPercent val="0"/>
              <c:showBubbleSize val="0"/>
              <c:separator>
</c:separator>
              <c:extLst>
                <c:ext xmlns:c15="http://schemas.microsoft.com/office/drawing/2012/chart" uri="{CE6537A1-D6FC-4f65-9D91-7224C49458BB}">
                  <c15:layout>
                    <c:manualLayout>
                      <c:w val="0.15030435427233538"/>
                      <c:h val="8.7192124990661729E-2"/>
                    </c:manualLayout>
                  </c15:layout>
                </c:ext>
                <c:ext xmlns:c16="http://schemas.microsoft.com/office/drawing/2014/chart" uri="{C3380CC4-5D6E-409C-BE32-E72D297353CC}">
                  <c16:uniqueId val="{00000005-6136-49F4-9060-ECBBBF6CFD08}"/>
                </c:ext>
              </c:extLst>
            </c:dLbl>
            <c:dLbl>
              <c:idx val="3"/>
              <c:layout>
                <c:manualLayout>
                  <c:x val="-8.1566814357065656E-2"/>
                  <c:y val="0"/>
                </c:manualLayout>
              </c:layout>
              <c:tx>
                <c:rich>
                  <a:bodyPr/>
                  <a:lstStyle/>
                  <a:p>
                    <a:fld id="{22ABD82A-D965-4A4E-B85F-588A7F82DE7B}" type="CATEGORYNAME">
                      <a:rPr lang="en-US" smtClean="0"/>
                      <a:pPr/>
                      <a:t>[NÁZEV KATEGORIE]</a:t>
                    </a:fld>
                    <a:r>
                      <a:rPr lang="en-US" baseline="0" dirty="0" smtClean="0"/>
                      <a:t> </a:t>
                    </a:r>
                    <a:fld id="{3CAC65FD-40BA-47E5-90F9-8FF2F67F058F}" type="VALUE">
                      <a:rPr lang="en-US" baseline="0"/>
                      <a:pPr/>
                      <a:t>[HODNOTA]</a:t>
                    </a:fld>
                    <a:endParaRPr lang="en-US" baseline="0" dirty="0" smtClean="0"/>
                  </a:p>
                </c:rich>
              </c:tx>
              <c:showLegendKey val="0"/>
              <c:showVal val="1"/>
              <c:showCatName val="1"/>
              <c:showSerName val="0"/>
              <c:showPercent val="0"/>
              <c:showBubbleSize val="0"/>
              <c:separator>; </c:separator>
              <c:extLst>
                <c:ext xmlns:c15="http://schemas.microsoft.com/office/drawing/2012/chart" uri="{CE6537A1-D6FC-4f65-9D91-7224C49458BB}">
                  <c15:layout>
                    <c:manualLayout>
                      <c:w val="0.24951150262988472"/>
                      <c:h val="7.6847296601939147E-2"/>
                    </c:manualLayout>
                  </c15:layout>
                  <c15:dlblFieldTable/>
                  <c15:showDataLabelsRange val="0"/>
                </c:ext>
                <c:ext xmlns:c16="http://schemas.microsoft.com/office/drawing/2014/chart" uri="{C3380CC4-5D6E-409C-BE32-E72D297353CC}">
                  <c16:uniqueId val="{00000007-6136-49F4-9060-ECBBBF6CFD08}"/>
                </c:ext>
              </c:extLst>
            </c:dLbl>
            <c:dLbl>
              <c:idx val="4"/>
              <c:layout>
                <c:manualLayout>
                  <c:x val="-0.13824883789333164"/>
                  <c:y val="-2.9556652539207365E-3"/>
                </c:manualLayout>
              </c:layou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9-6136-49F4-9060-ECBBBF6CFD08}"/>
                </c:ext>
              </c:extLst>
            </c:dLbl>
            <c:dLbl>
              <c:idx val="5"/>
              <c:layout>
                <c:manualLayout>
                  <c:x val="-0.23470842666944181"/>
                  <c:y val="-1.5270665627451661E-2"/>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r>
                      <a:rPr lang="en-US" b="1" dirty="0">
                        <a:solidFill>
                          <a:schemeClr val="bg1"/>
                        </a:solidFill>
                      </a:rPr>
                      <a:t>sousední </a:t>
                    </a:r>
                    <a:r>
                      <a:rPr lang="en-US" b="1" dirty="0" smtClean="0">
                        <a:solidFill>
                          <a:schemeClr val="bg1"/>
                        </a:solidFill>
                      </a:rPr>
                      <a:t>státy</a:t>
                    </a:r>
                    <a:r>
                      <a:rPr lang="en-US" b="1" baseline="0" dirty="0" smtClean="0">
                        <a:solidFill>
                          <a:schemeClr val="bg1"/>
                        </a:solidFill>
                      </a:rPr>
                      <a:t> </a:t>
                    </a:r>
                  </a:p>
                  <a:p>
                    <a:pPr>
                      <a:defRPr sz="1000" b="1">
                        <a:solidFill>
                          <a:schemeClr val="bg1"/>
                        </a:solidFill>
                        <a:latin typeface="Arial" panose="020B0604020202020204" pitchFamily="34" charset="0"/>
                        <a:cs typeface="Arial" panose="020B0604020202020204" pitchFamily="34" charset="0"/>
                      </a:defRPr>
                    </a:pPr>
                    <a:fld id="{DD714238-C135-4285-AF7D-A1A26F1A0C74}" type="VALUE">
                      <a:rPr lang="en-US" b="1" baseline="0" smtClean="0">
                        <a:solidFill>
                          <a:schemeClr val="bg1"/>
                        </a:solidFill>
                      </a:rPr>
                      <a:pPr>
                        <a:defRPr sz="1000" b="1">
                          <a:solidFill>
                            <a:schemeClr val="bg1"/>
                          </a:solidFill>
                          <a:latin typeface="Arial" panose="020B0604020202020204" pitchFamily="34" charset="0"/>
                          <a:cs typeface="Arial" panose="020B0604020202020204" pitchFamily="34" charset="0"/>
                        </a:defRPr>
                      </a:pPr>
                      <a:t>[HODNOTA]</a:t>
                    </a:fld>
                    <a:endParaRPr lang="cs-CZ"/>
                  </a:p>
                </c:rich>
              </c:tx>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showLegendKey val="0"/>
              <c:showVal val="1"/>
              <c:showCatName val="1"/>
              <c:showSerName val="0"/>
              <c:showPercent val="0"/>
              <c:showBubbleSize val="0"/>
              <c:separator>
</c:separator>
              <c:extLst>
                <c:ext xmlns:c15="http://schemas.microsoft.com/office/drawing/2012/chart" uri="{CE6537A1-D6FC-4f65-9D91-7224C49458BB}">
                  <c15:layout>
                    <c:manualLayout>
                      <c:w val="0.1687465315326005"/>
                      <c:h val="0.11527094490290871"/>
                    </c:manualLayout>
                  </c15:layout>
                  <c15:dlblFieldTable/>
                  <c15:showDataLabelsRange val="0"/>
                </c:ext>
                <c:ext xmlns:c16="http://schemas.microsoft.com/office/drawing/2014/chart" uri="{C3380CC4-5D6E-409C-BE32-E72D297353CC}">
                  <c16:uniqueId val="{0000000B-6136-49F4-9060-ECBBBF6CFD08}"/>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BC1B21"/>
                    </a:solidFill>
                    <a:latin typeface="Arial" panose="020B0604020202020204" pitchFamily="34" charset="0"/>
                    <a:ea typeface="+mn-ea"/>
                    <a:cs typeface="Arial" panose="020B0604020202020204" pitchFamily="34" charset="0"/>
                  </a:defRPr>
                </a:pPr>
                <a:endParaRPr lang="cs-CZ"/>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'eu dovoz'!$P$15:$P$19</c:f>
              <c:strCache>
                <c:ptCount val="5"/>
                <c:pt idx="0">
                  <c:v>ostatní státy</c:v>
                </c:pt>
                <c:pt idx="1">
                  <c:v>Německo</c:v>
                </c:pt>
                <c:pt idx="2">
                  <c:v>Polsko</c:v>
                </c:pt>
                <c:pt idx="3">
                  <c:v>Rakousko</c:v>
                </c:pt>
                <c:pt idx="4">
                  <c:v>Slovensko</c:v>
                </c:pt>
              </c:strCache>
            </c:strRef>
          </c:cat>
          <c:val>
            <c:numRef>
              <c:f>'eu dovoz'!$Q$15:$Q$19</c:f>
              <c:numCache>
                <c:formatCode>0.0%</c:formatCode>
                <c:ptCount val="5"/>
                <c:pt idx="0">
                  <c:v>0.36</c:v>
                </c:pt>
                <c:pt idx="1">
                  <c:v>0.36799999999999999</c:v>
                </c:pt>
                <c:pt idx="2">
                  <c:v>0.14299999999999999</c:v>
                </c:pt>
                <c:pt idx="3">
                  <c:v>4.3999999999999997E-2</c:v>
                </c:pt>
                <c:pt idx="4">
                  <c:v>8.5000000000000006E-2</c:v>
                </c:pt>
              </c:numCache>
            </c:numRef>
          </c:val>
          <c:extLst>
            <c:ext xmlns:c16="http://schemas.microsoft.com/office/drawing/2014/chart" uri="{C3380CC4-5D6E-409C-BE32-E72D297353CC}">
              <c16:uniqueId val="{0000000C-6136-49F4-9060-ECBBBF6CFD08}"/>
            </c:ext>
          </c:extLst>
        </c:ser>
        <c:dLbls>
          <c:showLegendKey val="0"/>
          <c:showVal val="0"/>
          <c:showCatName val="0"/>
          <c:showSerName val="0"/>
          <c:showPercent val="0"/>
          <c:showBubbleSize val="0"/>
          <c:showLeaderLines val="1"/>
        </c:dLbls>
        <c:gapWidth val="82"/>
        <c:splitType val="pos"/>
        <c:splitPos val="4"/>
        <c:secondPieSize val="134"/>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059907031466525E-2"/>
          <c:y val="4.3101512206781395E-4"/>
          <c:w val="0.97730454331500305"/>
          <c:h val="0.96958131721665697"/>
        </c:manualLayout>
      </c:layout>
      <c:ofPieChart>
        <c:ofPieType val="bar"/>
        <c:varyColors val="1"/>
        <c:ser>
          <c:idx val="0"/>
          <c:order val="0"/>
          <c:spPr>
            <a:ln w="9525">
              <a:solidFill>
                <a:schemeClr val="tx2"/>
              </a:solidFill>
            </a:ln>
          </c:spPr>
          <c:dPt>
            <c:idx val="0"/>
            <c:bubble3D val="0"/>
            <c:spPr>
              <a:solidFill>
                <a:schemeClr val="bg1">
                  <a:lumMod val="95000"/>
                </a:schemeClr>
              </a:solidFill>
              <a:ln w="9525">
                <a:solidFill>
                  <a:schemeClr val="tx1">
                    <a:lumMod val="50000"/>
                    <a:lumOff val="50000"/>
                  </a:schemeClr>
                </a:solidFill>
              </a:ln>
              <a:effectLst/>
            </c:spPr>
            <c:extLst>
              <c:ext xmlns:c16="http://schemas.microsoft.com/office/drawing/2014/chart" uri="{C3380CC4-5D6E-409C-BE32-E72D297353CC}">
                <c16:uniqueId val="{00000001-192F-422E-823E-BDEF8791719B}"/>
              </c:ext>
            </c:extLst>
          </c:dPt>
          <c:dPt>
            <c:idx val="1"/>
            <c:bubble3D val="0"/>
            <c:spPr>
              <a:solidFill>
                <a:srgbClr val="C00000"/>
              </a:solidFill>
              <a:ln w="9525">
                <a:solidFill>
                  <a:schemeClr val="tx2"/>
                </a:solidFill>
              </a:ln>
              <a:effectLst/>
            </c:spPr>
            <c:extLst>
              <c:ext xmlns:c16="http://schemas.microsoft.com/office/drawing/2014/chart" uri="{C3380CC4-5D6E-409C-BE32-E72D297353CC}">
                <c16:uniqueId val="{00000003-192F-422E-823E-BDEF8791719B}"/>
              </c:ext>
            </c:extLst>
          </c:dPt>
          <c:dPt>
            <c:idx val="2"/>
            <c:bubble3D val="0"/>
            <c:spPr>
              <a:solidFill>
                <a:srgbClr val="E86268"/>
              </a:solidFill>
              <a:ln w="9525">
                <a:solidFill>
                  <a:schemeClr val="accent2">
                    <a:lumMod val="50000"/>
                  </a:schemeClr>
                </a:solidFill>
              </a:ln>
              <a:effectLst/>
            </c:spPr>
            <c:extLst>
              <c:ext xmlns:c16="http://schemas.microsoft.com/office/drawing/2014/chart" uri="{C3380CC4-5D6E-409C-BE32-E72D297353CC}">
                <c16:uniqueId val="{00000005-192F-422E-823E-BDEF8791719B}"/>
              </c:ext>
            </c:extLst>
          </c:dPt>
          <c:dPt>
            <c:idx val="3"/>
            <c:bubble3D val="0"/>
            <c:spPr>
              <a:solidFill>
                <a:srgbClr val="F09A9E"/>
              </a:solidFill>
              <a:ln w="9525">
                <a:solidFill>
                  <a:schemeClr val="accent2">
                    <a:lumMod val="50000"/>
                  </a:schemeClr>
                </a:solidFill>
              </a:ln>
              <a:effectLst/>
            </c:spPr>
            <c:extLst>
              <c:ext xmlns:c16="http://schemas.microsoft.com/office/drawing/2014/chart" uri="{C3380CC4-5D6E-409C-BE32-E72D297353CC}">
                <c16:uniqueId val="{00000007-192F-422E-823E-BDEF8791719B}"/>
              </c:ext>
            </c:extLst>
          </c:dPt>
          <c:dPt>
            <c:idx val="4"/>
            <c:bubble3D val="0"/>
            <c:spPr>
              <a:solidFill>
                <a:srgbClr val="F6C2C4"/>
              </a:solidFill>
              <a:ln w="9525">
                <a:solidFill>
                  <a:schemeClr val="accent2">
                    <a:lumMod val="50000"/>
                  </a:schemeClr>
                </a:solidFill>
              </a:ln>
              <a:effectLst/>
            </c:spPr>
            <c:extLst>
              <c:ext xmlns:c16="http://schemas.microsoft.com/office/drawing/2014/chart" uri="{C3380CC4-5D6E-409C-BE32-E72D297353CC}">
                <c16:uniqueId val="{00000009-192F-422E-823E-BDEF8791719B}"/>
              </c:ext>
            </c:extLst>
          </c:dPt>
          <c:dPt>
            <c:idx val="5"/>
            <c:bubble3D val="0"/>
            <c:spPr>
              <a:solidFill>
                <a:schemeClr val="bg1">
                  <a:lumMod val="50000"/>
                </a:schemeClr>
              </a:solidFill>
              <a:ln w="9525">
                <a:solidFill>
                  <a:schemeClr val="tx1">
                    <a:lumMod val="50000"/>
                    <a:lumOff val="50000"/>
                  </a:schemeClr>
                </a:solidFill>
              </a:ln>
              <a:effectLst/>
            </c:spPr>
            <c:extLst>
              <c:ext xmlns:c16="http://schemas.microsoft.com/office/drawing/2014/chart" uri="{C3380CC4-5D6E-409C-BE32-E72D297353CC}">
                <c16:uniqueId val="{0000000B-192F-422E-823E-BDEF8791719B}"/>
              </c:ext>
            </c:extLst>
          </c:dPt>
          <c:dLbls>
            <c:dLbl>
              <c:idx val="0"/>
              <c:layout>
                <c:manualLayout>
                  <c:x val="7.0998942559676148E-2"/>
                  <c:y val="1.7733991523524364E-2"/>
                </c:manualLayout>
              </c:layout>
              <c:spPr>
                <a:noFill/>
                <a:ln>
                  <a:noFill/>
                </a:ln>
                <a:effectLst/>
              </c:spPr>
              <c:txPr>
                <a:bodyPr rot="0" spcFirstLastPara="1" vertOverflow="ellipsis" vert="horz" wrap="square" lIns="38100" tIns="19050" rIns="38100" bIns="19050" anchor="ctr" anchorCtr="0">
                  <a:noAutofit/>
                </a:bodyPr>
                <a:lstStyle/>
                <a:p>
                  <a:pPr algn="ct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dLblPos val="bestFit"/>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1-192F-422E-823E-BDEF8791719B}"/>
                </c:ext>
              </c:extLst>
            </c:dLbl>
            <c:dLbl>
              <c:idx val="1"/>
              <c:layout/>
              <c:spPr>
                <a:noFill/>
                <a:ln>
                  <a:noFill/>
                </a:ln>
                <a:effectLst/>
              </c:spPr>
              <c:txPr>
                <a:bodyPr rot="0" spcFirstLastPara="1" vertOverflow="ellipsis" vert="horz" wrap="square" lIns="38100" tIns="19050" rIns="38100" bIns="19050" anchor="ctr" anchorCtr="0">
                  <a:spAutoFit/>
                </a:bodyPr>
                <a:lstStyle/>
                <a:p>
                  <a:pPr algn="ct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92F-422E-823E-BDEF8791719B}"/>
                </c:ext>
              </c:extLst>
            </c:dLbl>
            <c:dLbl>
              <c:idx val="2"/>
              <c:layout/>
              <c:spPr>
                <a:noFill/>
                <a:ln>
                  <a:noFill/>
                </a:ln>
                <a:effectLst/>
              </c:spPr>
              <c:txPr>
                <a:bodyPr rot="0" spcFirstLastPara="1" vertOverflow="ellipsis" vert="horz" wrap="square" lIns="38100" tIns="19050" rIns="38100" bIns="19050" anchor="ctr" anchorCtr="0">
                  <a:noAutofit/>
                </a:bodyPr>
                <a:lstStyle/>
                <a:p>
                  <a:pPr algn="ct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5-192F-422E-823E-BDEF8791719B}"/>
                </c:ext>
              </c:extLst>
            </c:dLbl>
            <c:dLbl>
              <c:idx val="3"/>
              <c:layout/>
              <c:tx>
                <c:rich>
                  <a:bodyPr rot="0" spcFirstLastPara="1" vertOverflow="ellipsis" vert="horz" wrap="square" lIns="38100" tIns="19050" rIns="38100" bIns="19050" anchor="ctr" anchorCtr="0">
                    <a:spAutoFit/>
                  </a:bodyPr>
                  <a:lstStyle/>
                  <a:p>
                    <a:pPr algn="ctr">
                      <a:defRPr sz="1000" b="1" i="0" u="none" strike="noStrike" kern="1200" baseline="0">
                        <a:solidFill>
                          <a:srgbClr val="C00000"/>
                        </a:solidFill>
                        <a:latin typeface="Arial" panose="020B0604020202020204" pitchFamily="34" charset="0"/>
                        <a:ea typeface="+mn-ea"/>
                        <a:cs typeface="Arial" panose="020B0604020202020204" pitchFamily="34" charset="0"/>
                      </a:defRPr>
                    </a:pPr>
                    <a:fld id="{06385AAC-F2BC-421E-97F0-505C0B330F05}" type="CATEGORYNAME">
                      <a:rPr lang="en-US" smtClean="0"/>
                      <a:pPr algn="ctr">
                        <a:defRPr sz="1000" b="1" i="0" u="none" strike="noStrike" kern="1200" baseline="0">
                          <a:solidFill>
                            <a:srgbClr val="C00000"/>
                          </a:solidFill>
                          <a:latin typeface="Arial" panose="020B0604020202020204" pitchFamily="34" charset="0"/>
                          <a:ea typeface="+mn-ea"/>
                          <a:cs typeface="Arial" panose="020B0604020202020204" pitchFamily="34" charset="0"/>
                        </a:defRPr>
                      </a:pPr>
                      <a:t>[NÁZEV KATEGORIE]</a:t>
                    </a:fld>
                    <a:r>
                      <a:rPr lang="en-US" baseline="0" dirty="0" smtClean="0"/>
                      <a:t> </a:t>
                    </a:r>
                    <a:fld id="{FA78293D-3780-4DB5-8BAF-E854CF13A8C4}" type="VALUE">
                      <a:rPr lang="en-US" baseline="0"/>
                      <a:pPr algn="ctr">
                        <a:defRPr sz="1000" b="1" i="0" u="none" strike="noStrike" kern="1200" baseline="0">
                          <a:solidFill>
                            <a:srgbClr val="C00000"/>
                          </a:solidFill>
                          <a:latin typeface="Arial" panose="020B0604020202020204" pitchFamily="34" charset="0"/>
                          <a:ea typeface="+mn-ea"/>
                          <a:cs typeface="Arial" panose="020B0604020202020204" pitchFamily="34" charset="0"/>
                        </a:defRPr>
                      </a:pPr>
                      <a:t>[HODNOTA]</a:t>
                    </a:fld>
                    <a:endParaRPr lang="en-US" baseline="0" dirty="0" smtClean="0"/>
                  </a:p>
                </c:rich>
              </c:tx>
              <c:spPr>
                <a:noFill/>
                <a:ln>
                  <a:noFill/>
                </a:ln>
                <a:effectLst/>
              </c:spPr>
              <c:dLblPos val="ctr"/>
              <c:showLegendKey val="0"/>
              <c:showVal val="1"/>
              <c:showCatName val="1"/>
              <c:showSerName val="0"/>
              <c:showPercent val="0"/>
              <c:showBubbleSize val="0"/>
              <c:separator>; </c:separator>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192F-422E-823E-BDEF8791719B}"/>
                </c:ext>
              </c:extLst>
            </c:dLbl>
            <c:dLbl>
              <c:idx val="4"/>
              <c:layout/>
              <c:spPr>
                <a:noFill/>
                <a:ln>
                  <a:noFill/>
                </a:ln>
                <a:effectLst/>
              </c:spPr>
              <c:txPr>
                <a:bodyPr rot="0" spcFirstLastPara="1" vertOverflow="ellipsis" vert="horz" wrap="square" lIns="38100" tIns="19050" rIns="38100" bIns="19050" anchor="ctr" anchorCtr="0">
                  <a:spAutoFit/>
                </a:bodyPr>
                <a:lstStyle/>
                <a:p>
                  <a:pPr algn="ctr">
                    <a:defRPr sz="1000" b="1" i="0" u="none" strike="noStrike" kern="1200" baseline="0">
                      <a:solidFill>
                        <a:srgbClr val="C00000"/>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92F-422E-823E-BDEF8791719B}"/>
                </c:ext>
              </c:extLst>
            </c:dLbl>
            <c:dLbl>
              <c:idx val="5"/>
              <c:layout>
                <c:manualLayout>
                  <c:x val="-0.2028230194983113"/>
                  <c:y val="-1.1822661015683E-2"/>
                </c:manualLayout>
              </c:layout>
              <c:tx>
                <c:rich>
                  <a:bodyPr rot="0" spcFirstLastPara="1" vertOverflow="ellipsis" vert="horz" wrap="square" lIns="38100" tIns="19050" rIns="38100" bIns="19050" anchor="ctr" anchorCtr="0">
                    <a:noAutofit/>
                  </a:bodyPr>
                  <a:lstStyle/>
                  <a:p>
                    <a:pPr algn="ct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solidFill>
                          <a:schemeClr val="bg1"/>
                        </a:solidFill>
                      </a:rPr>
                      <a:t>sousední </a:t>
                    </a:r>
                    <a:r>
                      <a:rPr lang="en-US" b="1" dirty="0" smtClean="0">
                        <a:solidFill>
                          <a:schemeClr val="bg1"/>
                        </a:solidFill>
                      </a:rPr>
                      <a:t>státy</a:t>
                    </a:r>
                    <a:r>
                      <a:rPr lang="en-US" b="1" baseline="0" dirty="0" smtClean="0">
                        <a:solidFill>
                          <a:schemeClr val="bg1"/>
                        </a:solidFill>
                      </a:rPr>
                      <a:t> </a:t>
                    </a:r>
                    <a:fld id="{DD714238-C135-4285-AF7D-A1A26F1A0C74}" type="VALUE">
                      <a:rPr lang="en-US" b="1" baseline="0">
                        <a:solidFill>
                          <a:schemeClr val="bg1"/>
                        </a:solidFill>
                      </a:rPr>
                      <a:pPr algn="ct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t>[HODNOTA]</a:t>
                    </a:fld>
                    <a:endParaRPr lang="en-US" b="1" baseline="0" dirty="0" smtClean="0">
                      <a:solidFill>
                        <a:schemeClr val="bg1"/>
                      </a:solidFill>
                    </a:endParaRPr>
                  </a:p>
                </c:rich>
              </c:tx>
              <c:spPr>
                <a:noFill/>
                <a:ln>
                  <a:noFill/>
                </a:ln>
                <a:effectLst/>
              </c:spPr>
              <c:dLblPos val="bestFit"/>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manualLayout>
                      <c:w val="0.14875574957322474"/>
                      <c:h val="0.13891626693427461"/>
                    </c:manualLayout>
                  </c15:layout>
                  <c15:dlblFieldTable/>
                  <c15:showDataLabelsRange val="0"/>
                </c:ext>
                <c:ext xmlns:c16="http://schemas.microsoft.com/office/drawing/2014/chart" uri="{C3380CC4-5D6E-409C-BE32-E72D297353CC}">
                  <c16:uniqueId val="{0000000B-192F-422E-823E-BDEF8791719B}"/>
                </c:ext>
              </c:extLst>
            </c:dLbl>
            <c:spPr>
              <a:noFill/>
              <a:ln>
                <a:noFill/>
              </a:ln>
              <a:effectLst/>
            </c:spPr>
            <c:txPr>
              <a:bodyPr rot="0" spcFirstLastPara="1" vertOverflow="ellipsis" vert="horz" wrap="square" lIns="38100" tIns="19050" rIns="38100" bIns="19050" anchor="ctr" anchorCtr="0">
                <a:spAutoFit/>
              </a:bodyPr>
              <a:lstStyle/>
              <a:p>
                <a:pPr algn="ct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cs-CZ"/>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'dovoz CELKEM'!$P$15:$P$19</c:f>
              <c:strCache>
                <c:ptCount val="5"/>
                <c:pt idx="0">
                  <c:v>ostatní státy</c:v>
                </c:pt>
                <c:pt idx="1">
                  <c:v>Německo</c:v>
                </c:pt>
                <c:pt idx="2">
                  <c:v>Polsko</c:v>
                </c:pt>
                <c:pt idx="3">
                  <c:v>Rakousko</c:v>
                </c:pt>
                <c:pt idx="4">
                  <c:v>Slovensko</c:v>
                </c:pt>
              </c:strCache>
            </c:strRef>
          </c:cat>
          <c:val>
            <c:numRef>
              <c:f>'dovoz CELKEM'!$Q$15:$Q$19</c:f>
              <c:numCache>
                <c:formatCode>0.0%</c:formatCode>
                <c:ptCount val="5"/>
                <c:pt idx="0">
                  <c:v>0.60199999999999998</c:v>
                </c:pt>
                <c:pt idx="1">
                  <c:v>0.22900000000000001</c:v>
                </c:pt>
                <c:pt idx="2">
                  <c:v>8.8999999999999996E-2</c:v>
                </c:pt>
                <c:pt idx="3">
                  <c:v>2.8000000000000001E-2</c:v>
                </c:pt>
                <c:pt idx="4">
                  <c:v>5.1999999999999998E-2</c:v>
                </c:pt>
              </c:numCache>
            </c:numRef>
          </c:val>
          <c:extLst>
            <c:ext xmlns:c16="http://schemas.microsoft.com/office/drawing/2014/chart" uri="{C3380CC4-5D6E-409C-BE32-E72D297353CC}">
              <c16:uniqueId val="{0000000C-192F-422E-823E-BDEF8791719B}"/>
            </c:ext>
          </c:extLst>
        </c:ser>
        <c:dLbls>
          <c:showLegendKey val="0"/>
          <c:showVal val="0"/>
          <c:showCatName val="0"/>
          <c:showSerName val="0"/>
          <c:showPercent val="0"/>
          <c:showBubbleSize val="0"/>
          <c:showLeaderLines val="1"/>
        </c:dLbls>
        <c:gapWidth val="82"/>
        <c:splitType val="pos"/>
        <c:splitPos val="4"/>
        <c:secondPieSize val="134"/>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chart>
  <c:spPr>
    <a:noFill/>
    <a:ln>
      <a:noFill/>
    </a:ln>
    <a:effectLst/>
  </c:spPr>
  <c:txPr>
    <a:bodyPr/>
    <a:lstStyle/>
    <a:p>
      <a:pPr>
        <a:defRPr/>
      </a:pPr>
      <a:endParaRPr lang="cs-CZ"/>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887596851378651E-2"/>
          <c:y val="2.3264071157771946E-2"/>
          <c:w val="0.93974157192410723"/>
          <c:h val="0.73577136191309422"/>
        </c:manualLayout>
      </c:layout>
      <c:areaChart>
        <c:grouping val="standard"/>
        <c:varyColors val="0"/>
        <c:ser>
          <c:idx val="2"/>
          <c:order val="2"/>
          <c:tx>
            <c:strRef>
              <c:f>'11; DE_čř'!$D$1</c:f>
              <c:strCache>
                <c:ptCount val="1"/>
                <c:pt idx="0">
                  <c:v>   Bilance</c:v>
                </c:pt>
              </c:strCache>
            </c:strRef>
          </c:tx>
          <c:spPr>
            <a:solidFill>
              <a:schemeClr val="bg1">
                <a:lumMod val="75000"/>
              </a:schemeClr>
            </a:solidFill>
            <a:ln w="25400">
              <a:noFill/>
            </a:ln>
            <a:effectLst/>
          </c:spPr>
          <c:cat>
            <c:numRef>
              <c:f>'11; DE_čř'!$A$2:$A$21</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'11; DE_čř'!$D$2:$D$21</c:f>
              <c:numCache>
                <c:formatCode>#\ ##0.0</c:formatCode>
                <c:ptCount val="20"/>
                <c:pt idx="0">
                  <c:v>68.8</c:v>
                </c:pt>
                <c:pt idx="1">
                  <c:v>69.599999999999994</c:v>
                </c:pt>
                <c:pt idx="2">
                  <c:v>71.2</c:v>
                </c:pt>
                <c:pt idx="3">
                  <c:v>61.6</c:v>
                </c:pt>
                <c:pt idx="4">
                  <c:v>81.099999999999994</c:v>
                </c:pt>
                <c:pt idx="5">
                  <c:v>129.69999999999999</c:v>
                </c:pt>
                <c:pt idx="6">
                  <c:v>149.19999999999999</c:v>
                </c:pt>
                <c:pt idx="7">
                  <c:v>156.19999999999999</c:v>
                </c:pt>
                <c:pt idx="8">
                  <c:v>167.7</c:v>
                </c:pt>
                <c:pt idx="9">
                  <c:v>168.1</c:v>
                </c:pt>
                <c:pt idx="10">
                  <c:v>201.8</c:v>
                </c:pt>
                <c:pt idx="11">
                  <c:v>194.4</c:v>
                </c:pt>
                <c:pt idx="12">
                  <c:v>200.4</c:v>
                </c:pt>
                <c:pt idx="13">
                  <c:v>214.7</c:v>
                </c:pt>
                <c:pt idx="14">
                  <c:v>204.6</c:v>
                </c:pt>
                <c:pt idx="15">
                  <c:v>228.9</c:v>
                </c:pt>
                <c:pt idx="16">
                  <c:v>242.2</c:v>
                </c:pt>
                <c:pt idx="17">
                  <c:v>254.4</c:v>
                </c:pt>
                <c:pt idx="18">
                  <c:v>319.89999999999998</c:v>
                </c:pt>
                <c:pt idx="19">
                  <c:v>353.3</c:v>
                </c:pt>
              </c:numCache>
            </c:numRef>
          </c:val>
          <c:extLst>
            <c:ext xmlns:c16="http://schemas.microsoft.com/office/drawing/2014/chart" uri="{C3380CC4-5D6E-409C-BE32-E72D297353CC}">
              <c16:uniqueId val="{00000000-4CA7-4A9A-B40C-F020B750EF25}"/>
            </c:ext>
          </c:extLst>
        </c:ser>
        <c:dLbls>
          <c:showLegendKey val="0"/>
          <c:showVal val="0"/>
          <c:showCatName val="0"/>
          <c:showSerName val="0"/>
          <c:showPercent val="0"/>
          <c:showBubbleSize val="0"/>
        </c:dLbls>
        <c:axId val="1986022879"/>
        <c:axId val="1986024543"/>
      </c:areaChart>
      <c:lineChart>
        <c:grouping val="standard"/>
        <c:varyColors val="0"/>
        <c:ser>
          <c:idx val="0"/>
          <c:order val="0"/>
          <c:tx>
            <c:strRef>
              <c:f>'11; DE_čř'!$B$1</c:f>
              <c:strCache>
                <c:ptCount val="1"/>
                <c:pt idx="0">
                  <c:v>  Vývoz</c:v>
                </c:pt>
              </c:strCache>
            </c:strRef>
          </c:tx>
          <c:spPr>
            <a:ln w="28575" cap="rnd">
              <a:solidFill>
                <a:srgbClr val="0071BC"/>
              </a:solidFill>
              <a:round/>
            </a:ln>
            <a:effectLst/>
          </c:spPr>
          <c:marker>
            <c:symbol val="none"/>
          </c:marker>
          <c:dLbls>
            <c:dLbl>
              <c:idx val="0"/>
              <c:layout>
                <c:manualLayout>
                  <c:x val="-1.8023139359211519E-2"/>
                  <c:y val="-6.323641706302049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CA7-4A9A-B40C-F020B750EF25}"/>
                </c:ext>
              </c:extLst>
            </c:dLbl>
            <c:dLbl>
              <c:idx val="19"/>
              <c:layout>
                <c:manualLayout>
                  <c:x val="-2.5747341941730725E-2"/>
                  <c:y val="-7.2270013098972102E-2"/>
                </c:manualLayout>
              </c:layout>
              <c:showLegendKey val="0"/>
              <c:showVal val="1"/>
              <c:showCatName val="0"/>
              <c:showSerName val="0"/>
              <c:showPercent val="0"/>
              <c:showBubbleSize val="0"/>
              <c:extLst>
                <c:ext xmlns:c15="http://schemas.microsoft.com/office/drawing/2012/chart" uri="{CE6537A1-D6FC-4f65-9D91-7224C49458BB}">
                  <c15:layout>
                    <c:manualLayout>
                      <c:w val="4.6377348988798493E-2"/>
                      <c:h val="7.8345581684343565E-2"/>
                    </c:manualLayout>
                  </c15:layout>
                </c:ext>
                <c:ext xmlns:c16="http://schemas.microsoft.com/office/drawing/2014/chart" uri="{C3380CC4-5D6E-409C-BE32-E72D297353CC}">
                  <c16:uniqueId val="{00000004-4CA7-4A9A-B40C-F020B750EF25}"/>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'11; DE_čř'!$A$2:$A$21</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'11; DE_čř'!$B$2:$B$21</c:f>
              <c:numCache>
                <c:formatCode>#\ ##0.0</c:formatCode>
                <c:ptCount val="20"/>
                <c:pt idx="0">
                  <c:v>623.1</c:v>
                </c:pt>
                <c:pt idx="1">
                  <c:v>662.1</c:v>
                </c:pt>
                <c:pt idx="2">
                  <c:v>692.7</c:v>
                </c:pt>
                <c:pt idx="3">
                  <c:v>739.9</c:v>
                </c:pt>
                <c:pt idx="4">
                  <c:v>727.8</c:v>
                </c:pt>
                <c:pt idx="5">
                  <c:v>686.8</c:v>
                </c:pt>
                <c:pt idx="6">
                  <c:v>770.2</c:v>
                </c:pt>
                <c:pt idx="7">
                  <c:v>836.5</c:v>
                </c:pt>
                <c:pt idx="8">
                  <c:v>853.8</c:v>
                </c:pt>
                <c:pt idx="9">
                  <c:v>874.1</c:v>
                </c:pt>
                <c:pt idx="10">
                  <c:v>1010.3</c:v>
                </c:pt>
                <c:pt idx="11">
                  <c:v>1049.0999999999999</c:v>
                </c:pt>
                <c:pt idx="12">
                  <c:v>1060.5</c:v>
                </c:pt>
                <c:pt idx="13">
                  <c:v>1118.9000000000001</c:v>
                </c:pt>
                <c:pt idx="14">
                  <c:v>1132</c:v>
                </c:pt>
                <c:pt idx="15">
                  <c:v>1145.8</c:v>
                </c:pt>
                <c:pt idx="16">
                  <c:v>1042.7</c:v>
                </c:pt>
                <c:pt idx="17">
                  <c:v>1158.2</c:v>
                </c:pt>
                <c:pt idx="18">
                  <c:v>1329.3</c:v>
                </c:pt>
                <c:pt idx="19">
                  <c:v>1343</c:v>
                </c:pt>
              </c:numCache>
            </c:numRef>
          </c:val>
          <c:smooth val="0"/>
          <c:extLst>
            <c:ext xmlns:c16="http://schemas.microsoft.com/office/drawing/2014/chart" uri="{C3380CC4-5D6E-409C-BE32-E72D297353CC}">
              <c16:uniqueId val="{00000001-4CA7-4A9A-B40C-F020B750EF25}"/>
            </c:ext>
          </c:extLst>
        </c:ser>
        <c:ser>
          <c:idx val="1"/>
          <c:order val="1"/>
          <c:tx>
            <c:strRef>
              <c:f>'11; DE_čř'!$C$1</c:f>
              <c:strCache>
                <c:ptCount val="1"/>
                <c:pt idx="0">
                  <c:v>  Dovoz </c:v>
                </c:pt>
              </c:strCache>
            </c:strRef>
          </c:tx>
          <c:spPr>
            <a:ln w="28575" cap="rnd">
              <a:solidFill>
                <a:schemeClr val="accent2"/>
              </a:solidFill>
              <a:round/>
            </a:ln>
            <a:effectLst/>
          </c:spPr>
          <c:marker>
            <c:symbol val="none"/>
          </c:marker>
          <c:dLbls>
            <c:dLbl>
              <c:idx val="0"/>
              <c:layout>
                <c:manualLayout>
                  <c:x val="-1.8023139359211519E-2"/>
                  <c:y val="6.323641706302053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4CA7-4A9A-B40C-F020B750EF25}"/>
                </c:ext>
              </c:extLst>
            </c:dLbl>
            <c:dLbl>
              <c:idx val="19"/>
              <c:layout>
                <c:manualLayout>
                  <c:x val="-2.8322076135903797E-2"/>
                  <c:y val="6.32364170630205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78A1-40D4-85A5-D1F9A21878A5}"/>
                </c:ext>
              </c:extLst>
            </c:dLbl>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'11; DE_čř'!$A$2:$A$21</c:f>
              <c:numCache>
                <c:formatCode>General</c:formatCode>
                <c:ptCount val="20"/>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numCache>
            </c:numRef>
          </c:cat>
          <c:val>
            <c:numRef>
              <c:f>'11; DE_čř'!$C$2:$C$21</c:f>
              <c:numCache>
                <c:formatCode>#\ ##0.0</c:formatCode>
                <c:ptCount val="20"/>
                <c:pt idx="0">
                  <c:v>554.29999999999995</c:v>
                </c:pt>
                <c:pt idx="1">
                  <c:v>592.5</c:v>
                </c:pt>
                <c:pt idx="2">
                  <c:v>621.5</c:v>
                </c:pt>
                <c:pt idx="3">
                  <c:v>678.3</c:v>
                </c:pt>
                <c:pt idx="4">
                  <c:v>646.70000000000005</c:v>
                </c:pt>
                <c:pt idx="5">
                  <c:v>557.1</c:v>
                </c:pt>
                <c:pt idx="6">
                  <c:v>621</c:v>
                </c:pt>
                <c:pt idx="7">
                  <c:v>680.3</c:v>
                </c:pt>
                <c:pt idx="8">
                  <c:v>686.1</c:v>
                </c:pt>
                <c:pt idx="9">
                  <c:v>706</c:v>
                </c:pt>
                <c:pt idx="10">
                  <c:v>808.5</c:v>
                </c:pt>
                <c:pt idx="11">
                  <c:v>854.7</c:v>
                </c:pt>
                <c:pt idx="12">
                  <c:v>860</c:v>
                </c:pt>
                <c:pt idx="13">
                  <c:v>904.2</c:v>
                </c:pt>
                <c:pt idx="14">
                  <c:v>927.4</c:v>
                </c:pt>
                <c:pt idx="15">
                  <c:v>916.9</c:v>
                </c:pt>
                <c:pt idx="16">
                  <c:v>800.5</c:v>
                </c:pt>
                <c:pt idx="17">
                  <c:v>903.8</c:v>
                </c:pt>
                <c:pt idx="18">
                  <c:v>1009.4</c:v>
                </c:pt>
                <c:pt idx="19">
                  <c:v>989.7</c:v>
                </c:pt>
              </c:numCache>
            </c:numRef>
          </c:val>
          <c:smooth val="0"/>
          <c:extLst>
            <c:ext xmlns:c16="http://schemas.microsoft.com/office/drawing/2014/chart" uri="{C3380CC4-5D6E-409C-BE32-E72D297353CC}">
              <c16:uniqueId val="{00000002-4CA7-4A9A-B40C-F020B750EF25}"/>
            </c:ext>
          </c:extLst>
        </c:ser>
        <c:dLbls>
          <c:showLegendKey val="0"/>
          <c:showVal val="0"/>
          <c:showCatName val="0"/>
          <c:showSerName val="0"/>
          <c:showPercent val="0"/>
          <c:showBubbleSize val="0"/>
        </c:dLbls>
        <c:marker val="1"/>
        <c:smooth val="0"/>
        <c:axId val="1986022879"/>
        <c:axId val="1986024543"/>
      </c:lineChart>
      <c:catAx>
        <c:axId val="19860228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986024543"/>
        <c:crosses val="autoZero"/>
        <c:auto val="1"/>
        <c:lblAlgn val="ctr"/>
        <c:lblOffset val="200"/>
        <c:noMultiLvlLbl val="0"/>
      </c:catAx>
      <c:valAx>
        <c:axId val="1986024543"/>
        <c:scaling>
          <c:orientation val="minMax"/>
          <c:max val="17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986022879"/>
        <c:crosses val="autoZero"/>
        <c:crossBetween val="between"/>
        <c:majorUnit val="250"/>
      </c:valAx>
      <c:spPr>
        <a:noFill/>
        <a:ln>
          <a:solidFill>
            <a:schemeClr val="bg1">
              <a:lumMod val="65000"/>
            </a:schemeClr>
          </a:solidFill>
        </a:ln>
        <a:effectLst/>
      </c:spPr>
    </c:plotArea>
    <c:legend>
      <c:legendPos val="b"/>
      <c:layout>
        <c:manualLayout>
          <c:xMode val="edge"/>
          <c:yMode val="edge"/>
          <c:x val="0.26672221605006852"/>
          <c:y val="0.87933690580344126"/>
          <c:w val="0.40645936459734933"/>
          <c:h val="7.8996427529892096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cs-CZ"/>
        </a:p>
      </c:txPr>
    </c:legend>
    <c:plotVisOnly val="1"/>
    <c:dispBlanksAs val="gap"/>
    <c:showDLblsOverMax val="0"/>
  </c:chart>
  <c:spPr>
    <a:noFill/>
    <a:ln>
      <a:noFill/>
    </a:ln>
    <a:effectLst/>
  </c:spPr>
  <c:txPr>
    <a:bodyPr/>
    <a:lstStyle/>
    <a:p>
      <a:pPr>
        <a:defRPr b="1"/>
      </a:pPr>
      <a:endParaRPr lang="cs-CZ"/>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920619886088816E-2"/>
          <c:y val="3.7641313439279067E-2"/>
          <c:w val="0.87581189851268593"/>
          <c:h val="0.84024508595422298"/>
        </c:manualLayout>
      </c:layout>
      <c:lineChart>
        <c:grouping val="standard"/>
        <c:varyColors val="0"/>
        <c:ser>
          <c:idx val="0"/>
          <c:order val="0"/>
          <c:tx>
            <c:strRef>
              <c:f>FR!$G$2</c:f>
              <c:strCache>
                <c:ptCount val="1"/>
                <c:pt idx="0">
                  <c:v>Vývoz</c:v>
                </c:pt>
              </c:strCache>
            </c:strRef>
          </c:tx>
          <c:spPr>
            <a:ln w="25400" cap="rnd">
              <a:solidFill>
                <a:srgbClr val="0071BC"/>
              </a:solidFill>
              <a:round/>
            </a:ln>
            <a:effectLst/>
          </c:spPr>
          <c:marker>
            <c:symbol val="none"/>
          </c:marker>
          <c:dLbls>
            <c:dLbl>
              <c:idx val="0"/>
              <c:layout>
                <c:manualLayout>
                  <c:x val="-4.8413181727645353E-2"/>
                  <c:y val="4.9698093862872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1B2-4C86-A2AA-40B66D7A1353}"/>
                </c:ext>
              </c:extLst>
            </c:dLbl>
            <c:dLbl>
              <c:idx val="19"/>
              <c:layout>
                <c:manualLayout>
                  <c:x val="-7.6654204402105144E-2"/>
                  <c:y val="-1.242452346571810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E1B2-4C86-A2AA-40B66D7A1353}"/>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FR!$F$3:$F$22</c:f>
              <c:numCache>
                <c:formatCode>General</c:formatCode>
                <c:ptCount val="20"/>
                <c:pt idx="0" formatCode="0">
                  <c:v>2004</c:v>
                </c:pt>
                <c:pt idx="19" formatCode="0">
                  <c:v>2023</c:v>
                </c:pt>
              </c:numCache>
            </c:numRef>
          </c:cat>
          <c:val>
            <c:numRef>
              <c:f>FR!$G$3:$G$22</c:f>
              <c:numCache>
                <c:formatCode>#\ ##0.0</c:formatCode>
                <c:ptCount val="20"/>
                <c:pt idx="0">
                  <c:v>79.5</c:v>
                </c:pt>
                <c:pt idx="1">
                  <c:v>94.9</c:v>
                </c:pt>
                <c:pt idx="2">
                  <c:v>119.2</c:v>
                </c:pt>
                <c:pt idx="3">
                  <c:v>127.8</c:v>
                </c:pt>
                <c:pt idx="4">
                  <c:v>126</c:v>
                </c:pt>
                <c:pt idx="5">
                  <c:v>119.3</c:v>
                </c:pt>
                <c:pt idx="6">
                  <c:v>125.1</c:v>
                </c:pt>
                <c:pt idx="7">
                  <c:v>138.80000000000001</c:v>
                </c:pt>
                <c:pt idx="8">
                  <c:v>134.6</c:v>
                </c:pt>
                <c:pt idx="9">
                  <c:v>134</c:v>
                </c:pt>
                <c:pt idx="10">
                  <c:v>153.5</c:v>
                </c:pt>
                <c:pt idx="11">
                  <c:v>156.9</c:v>
                </c:pt>
                <c:pt idx="12">
                  <c:v>163.69999999999999</c:v>
                </c:pt>
                <c:pt idx="13">
                  <c:v>175.5</c:v>
                </c:pt>
                <c:pt idx="14">
                  <c:v>182</c:v>
                </c:pt>
                <c:pt idx="15">
                  <c:v>188.7</c:v>
                </c:pt>
                <c:pt idx="16">
                  <c:v>170.7</c:v>
                </c:pt>
                <c:pt idx="17">
                  <c:v>187.5</c:v>
                </c:pt>
                <c:pt idx="18">
                  <c:v>216.5</c:v>
                </c:pt>
                <c:pt idx="19">
                  <c:v>227.9</c:v>
                </c:pt>
              </c:numCache>
            </c:numRef>
          </c:val>
          <c:smooth val="0"/>
          <c:extLst>
            <c:ext xmlns:c16="http://schemas.microsoft.com/office/drawing/2014/chart" uri="{C3380CC4-5D6E-409C-BE32-E72D297353CC}">
              <c16:uniqueId val="{00000000-870A-4581-A8EA-AECFDAC57458}"/>
            </c:ext>
          </c:extLst>
        </c:ser>
        <c:ser>
          <c:idx val="1"/>
          <c:order val="1"/>
          <c:tx>
            <c:strRef>
              <c:f>FR!$H$2</c:f>
              <c:strCache>
                <c:ptCount val="1"/>
                <c:pt idx="0">
                  <c:v>Dovoz </c:v>
                </c:pt>
              </c:strCache>
            </c:strRef>
          </c:tx>
          <c:spPr>
            <a:ln w="25400" cap="rnd">
              <a:solidFill>
                <a:srgbClr val="BC1B21"/>
              </a:solidFill>
              <a:round/>
            </a:ln>
            <a:effectLst/>
          </c:spPr>
          <c:marker>
            <c:symbol val="none"/>
          </c:marker>
          <c:dLbls>
            <c:dLbl>
              <c:idx val="0"/>
              <c:layout>
                <c:manualLayout>
                  <c:x val="-4.4378749917008242E-2"/>
                  <c:y val="-0.11803272834708836"/>
                </c:manualLayout>
              </c:layout>
              <c:showLegendKey val="0"/>
              <c:showVal val="1"/>
              <c:showCatName val="0"/>
              <c:showSerName val="0"/>
              <c:showPercent val="0"/>
              <c:showBubbleSize val="0"/>
              <c:extLst>
                <c:ext xmlns:c15="http://schemas.microsoft.com/office/drawing/2012/chart" uri="{CE6537A1-D6FC-4f65-9D91-7224C49458BB}">
                  <c15:layout>
                    <c:manualLayout>
                      <c:w val="0.10495590238962255"/>
                      <c:h val="8.2902877402237576E-2"/>
                    </c:manualLayout>
                  </c15:layout>
                </c:ext>
                <c:ext xmlns:c16="http://schemas.microsoft.com/office/drawing/2014/chart" uri="{C3380CC4-5D6E-409C-BE32-E72D297353CC}">
                  <c16:uniqueId val="{00000003-870A-4581-A8EA-AECFDAC57458}"/>
                </c:ext>
              </c:extLst>
            </c:dLbl>
            <c:dLbl>
              <c:idx val="19"/>
              <c:layout>
                <c:manualLayout>
                  <c:x val="-5.2447772374180524E-2"/>
                  <c:y val="-8.0759402527167665E-2"/>
                </c:manualLayout>
              </c:layout>
              <c:showLegendKey val="0"/>
              <c:showVal val="1"/>
              <c:showCatName val="0"/>
              <c:showSerName val="0"/>
              <c:showPercent val="0"/>
              <c:showBubbleSize val="0"/>
              <c:extLst>
                <c:ext xmlns:c15="http://schemas.microsoft.com/office/drawing/2012/chart" uri="{CE6537A1-D6FC-4f65-9D91-7224C49458BB}">
                  <c15:layout>
                    <c:manualLayout>
                      <c:w val="0.12514807476596324"/>
                      <c:h val="0.12017644779939188"/>
                    </c:manualLayout>
                  </c15:layout>
                </c:ext>
                <c:ext xmlns:c16="http://schemas.microsoft.com/office/drawing/2014/chart" uri="{C3380CC4-5D6E-409C-BE32-E72D297353CC}">
                  <c16:uniqueId val="{00000004-870A-4581-A8EA-AECFDAC57458}"/>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FR!$F$3:$F$22</c:f>
              <c:numCache>
                <c:formatCode>General</c:formatCode>
                <c:ptCount val="20"/>
                <c:pt idx="0" formatCode="0">
                  <c:v>2004</c:v>
                </c:pt>
                <c:pt idx="19" formatCode="0">
                  <c:v>2023</c:v>
                </c:pt>
              </c:numCache>
            </c:numRef>
          </c:cat>
          <c:val>
            <c:numRef>
              <c:f>FR!$H$3:$H$22</c:f>
              <c:numCache>
                <c:formatCode>#\ ##0.0</c:formatCode>
                <c:ptCount val="20"/>
                <c:pt idx="0">
                  <c:v>83</c:v>
                </c:pt>
                <c:pt idx="1">
                  <c:v>78.2</c:v>
                </c:pt>
                <c:pt idx="2">
                  <c:v>93.3</c:v>
                </c:pt>
                <c:pt idx="3">
                  <c:v>100.8</c:v>
                </c:pt>
                <c:pt idx="4">
                  <c:v>88.6</c:v>
                </c:pt>
                <c:pt idx="5">
                  <c:v>71</c:v>
                </c:pt>
                <c:pt idx="6">
                  <c:v>75.5</c:v>
                </c:pt>
                <c:pt idx="7">
                  <c:v>81</c:v>
                </c:pt>
                <c:pt idx="8">
                  <c:v>85.7</c:v>
                </c:pt>
                <c:pt idx="9">
                  <c:v>88.8</c:v>
                </c:pt>
                <c:pt idx="10">
                  <c:v>100.7</c:v>
                </c:pt>
                <c:pt idx="11">
                  <c:v>100.1</c:v>
                </c:pt>
                <c:pt idx="12">
                  <c:v>104.4</c:v>
                </c:pt>
                <c:pt idx="13">
                  <c:v>110.1</c:v>
                </c:pt>
                <c:pt idx="14">
                  <c:v>118</c:v>
                </c:pt>
                <c:pt idx="15">
                  <c:v>117.6</c:v>
                </c:pt>
                <c:pt idx="16">
                  <c:v>102.9</c:v>
                </c:pt>
                <c:pt idx="17">
                  <c:v>119.6</c:v>
                </c:pt>
                <c:pt idx="18">
                  <c:v>142.69999999999999</c:v>
                </c:pt>
                <c:pt idx="19">
                  <c:v>136.4</c:v>
                </c:pt>
              </c:numCache>
            </c:numRef>
          </c:val>
          <c:smooth val="0"/>
          <c:extLst>
            <c:ext xmlns:c16="http://schemas.microsoft.com/office/drawing/2014/chart" uri="{C3380CC4-5D6E-409C-BE32-E72D297353CC}">
              <c16:uniqueId val="{00000001-870A-4581-A8EA-AECFDAC57458}"/>
            </c:ext>
          </c:extLst>
        </c:ser>
        <c:ser>
          <c:idx val="2"/>
          <c:order val="2"/>
          <c:tx>
            <c:strRef>
              <c:f>FR!$I$2</c:f>
              <c:strCache>
                <c:ptCount val="1"/>
                <c:pt idx="0">
                  <c:v>Bilance</c:v>
                </c:pt>
              </c:strCache>
            </c:strRef>
          </c:tx>
          <c:spPr>
            <a:ln w="25400" cap="rnd">
              <a:solidFill>
                <a:schemeClr val="tx1">
                  <a:lumMod val="50000"/>
                  <a:lumOff val="50000"/>
                </a:schemeClr>
              </a:solidFill>
              <a:round/>
            </a:ln>
            <a:effectLst/>
          </c:spPr>
          <c:marker>
            <c:symbol val="none"/>
          </c:marker>
          <c:cat>
            <c:numRef>
              <c:f>FR!$F$3:$F$22</c:f>
              <c:numCache>
                <c:formatCode>General</c:formatCode>
                <c:ptCount val="20"/>
                <c:pt idx="0" formatCode="0">
                  <c:v>2004</c:v>
                </c:pt>
                <c:pt idx="19" formatCode="0">
                  <c:v>2023</c:v>
                </c:pt>
              </c:numCache>
            </c:numRef>
          </c:cat>
          <c:val>
            <c:numRef>
              <c:f>FR!$I$3:$I$22</c:f>
              <c:numCache>
                <c:formatCode>#\ ##0.0</c:formatCode>
                <c:ptCount val="20"/>
                <c:pt idx="0">
                  <c:v>-3.6</c:v>
                </c:pt>
                <c:pt idx="1">
                  <c:v>16.7</c:v>
                </c:pt>
                <c:pt idx="2">
                  <c:v>25.9</c:v>
                </c:pt>
                <c:pt idx="3">
                  <c:v>27</c:v>
                </c:pt>
                <c:pt idx="4">
                  <c:v>37.299999999999997</c:v>
                </c:pt>
                <c:pt idx="5">
                  <c:v>48.2</c:v>
                </c:pt>
                <c:pt idx="6">
                  <c:v>49.6</c:v>
                </c:pt>
                <c:pt idx="7">
                  <c:v>57.8</c:v>
                </c:pt>
                <c:pt idx="8">
                  <c:v>48.9</c:v>
                </c:pt>
                <c:pt idx="9">
                  <c:v>45.1</c:v>
                </c:pt>
                <c:pt idx="10">
                  <c:v>52.8</c:v>
                </c:pt>
                <c:pt idx="11">
                  <c:v>56.8</c:v>
                </c:pt>
                <c:pt idx="12">
                  <c:v>59.3</c:v>
                </c:pt>
                <c:pt idx="13">
                  <c:v>65.400000000000006</c:v>
                </c:pt>
                <c:pt idx="14">
                  <c:v>64</c:v>
                </c:pt>
                <c:pt idx="15">
                  <c:v>71.099999999999994</c:v>
                </c:pt>
                <c:pt idx="16">
                  <c:v>67.8</c:v>
                </c:pt>
                <c:pt idx="17">
                  <c:v>67.900000000000006</c:v>
                </c:pt>
                <c:pt idx="18">
                  <c:v>73.8</c:v>
                </c:pt>
                <c:pt idx="19">
                  <c:v>91.5</c:v>
                </c:pt>
              </c:numCache>
            </c:numRef>
          </c:val>
          <c:smooth val="0"/>
          <c:extLst>
            <c:ext xmlns:c16="http://schemas.microsoft.com/office/drawing/2014/chart" uri="{C3380CC4-5D6E-409C-BE32-E72D297353CC}">
              <c16:uniqueId val="{00000002-870A-4581-A8EA-AECFDAC57458}"/>
            </c:ext>
          </c:extLst>
        </c:ser>
        <c:dLbls>
          <c:showLegendKey val="0"/>
          <c:showVal val="0"/>
          <c:showCatName val="0"/>
          <c:showSerName val="0"/>
          <c:showPercent val="0"/>
          <c:showBubbleSize val="0"/>
        </c:dLbls>
        <c:smooth val="0"/>
        <c:axId val="1412074719"/>
        <c:axId val="1412080959"/>
      </c:lineChart>
      <c:catAx>
        <c:axId val="1412074719"/>
        <c:scaling>
          <c:orientation val="minMax"/>
        </c:scaling>
        <c:delete val="0"/>
        <c:axPos val="b"/>
        <c:numFmt formatCode="0" sourceLinked="1"/>
        <c:majorTickMark val="none"/>
        <c:minorTickMark val="none"/>
        <c:tickLblPos val="low"/>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412080959"/>
        <c:crosses val="autoZero"/>
        <c:auto val="1"/>
        <c:lblAlgn val="ctr"/>
        <c:lblOffset val="150"/>
        <c:noMultiLvlLbl val="0"/>
      </c:catAx>
      <c:valAx>
        <c:axId val="14120809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412074719"/>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b="1"/>
      </a:pPr>
      <a:endParaRPr lang="cs-CZ"/>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379719936662748E-2"/>
          <c:y val="4.1829705710395723E-2"/>
          <c:w val="0.87581189851268593"/>
          <c:h val="0.69242356501702373"/>
        </c:manualLayout>
      </c:layout>
      <c:lineChart>
        <c:grouping val="standard"/>
        <c:varyColors val="0"/>
        <c:ser>
          <c:idx val="0"/>
          <c:order val="0"/>
          <c:tx>
            <c:strRef>
              <c:f>AT!$G$2</c:f>
              <c:strCache>
                <c:ptCount val="1"/>
                <c:pt idx="0">
                  <c:v>  Vývoz</c:v>
                </c:pt>
              </c:strCache>
            </c:strRef>
          </c:tx>
          <c:spPr>
            <a:ln w="25400" cap="rnd">
              <a:solidFill>
                <a:srgbClr val="0071BC"/>
              </a:solidFill>
              <a:round/>
            </a:ln>
            <a:effectLst/>
          </c:spPr>
          <c:marker>
            <c:symbol val="none"/>
          </c:marker>
          <c:dLbls>
            <c:dLbl>
              <c:idx val="0"/>
              <c:layout>
                <c:manualLayout>
                  <c:x val="-4.6264365024625768E-2"/>
                  <c:y val="-4.11078900040257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5CE5-4C62-8740-A3031A839A48}"/>
                </c:ext>
              </c:extLst>
            </c:dLbl>
            <c:dLbl>
              <c:idx val="19"/>
              <c:layout>
                <c:manualLayout>
                  <c:x val="-7.3251911288990917E-2"/>
                  <c:y val="4.11078900040258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CE5-4C62-8740-A3031A839A48}"/>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AT!$F$3:$F$22</c:f>
              <c:numCache>
                <c:formatCode>General</c:formatCode>
                <c:ptCount val="20"/>
                <c:pt idx="0">
                  <c:v>2004</c:v>
                </c:pt>
                <c:pt idx="19">
                  <c:v>2023</c:v>
                </c:pt>
              </c:numCache>
            </c:numRef>
          </c:cat>
          <c:val>
            <c:numRef>
              <c:f>AT!$G$3:$G$22</c:f>
              <c:numCache>
                <c:formatCode>#\ ##0.0</c:formatCode>
                <c:ptCount val="20"/>
                <c:pt idx="0">
                  <c:v>103.7</c:v>
                </c:pt>
                <c:pt idx="1">
                  <c:v>111.9</c:v>
                </c:pt>
                <c:pt idx="2">
                  <c:v>110.9</c:v>
                </c:pt>
                <c:pt idx="3">
                  <c:v>111</c:v>
                </c:pt>
                <c:pt idx="4">
                  <c:v>112.2</c:v>
                </c:pt>
                <c:pt idx="5">
                  <c:v>99.2</c:v>
                </c:pt>
                <c:pt idx="6">
                  <c:v>118.7</c:v>
                </c:pt>
                <c:pt idx="7">
                  <c:v>128.19999999999999</c:v>
                </c:pt>
                <c:pt idx="8">
                  <c:v>132.30000000000001</c:v>
                </c:pt>
                <c:pt idx="9">
                  <c:v>134</c:v>
                </c:pt>
                <c:pt idx="10">
                  <c:v>141.4</c:v>
                </c:pt>
                <c:pt idx="11">
                  <c:v>137.1</c:v>
                </c:pt>
                <c:pt idx="12">
                  <c:v>138.4</c:v>
                </c:pt>
                <c:pt idx="13">
                  <c:v>151.6</c:v>
                </c:pt>
                <c:pt idx="14">
                  <c:v>157.69999999999999</c:v>
                </c:pt>
                <c:pt idx="15">
                  <c:v>156.1</c:v>
                </c:pt>
                <c:pt idx="16">
                  <c:v>137.1</c:v>
                </c:pt>
                <c:pt idx="17">
                  <c:v>173.5</c:v>
                </c:pt>
                <c:pt idx="18">
                  <c:v>200.1</c:v>
                </c:pt>
                <c:pt idx="19">
                  <c:v>177.9</c:v>
                </c:pt>
              </c:numCache>
            </c:numRef>
          </c:val>
          <c:smooth val="0"/>
          <c:extLst>
            <c:ext xmlns:c16="http://schemas.microsoft.com/office/drawing/2014/chart" uri="{C3380CC4-5D6E-409C-BE32-E72D297353CC}">
              <c16:uniqueId val="{00000000-023D-42FB-9A12-97975D73E619}"/>
            </c:ext>
          </c:extLst>
        </c:ser>
        <c:ser>
          <c:idx val="1"/>
          <c:order val="1"/>
          <c:tx>
            <c:strRef>
              <c:f>AT!$H$2</c:f>
              <c:strCache>
                <c:ptCount val="1"/>
                <c:pt idx="0">
                  <c:v>  Dovoz </c:v>
                </c:pt>
              </c:strCache>
            </c:strRef>
          </c:tx>
          <c:spPr>
            <a:ln w="25400" cap="rnd">
              <a:solidFill>
                <a:srgbClr val="BC1B21"/>
              </a:solidFill>
              <a:round/>
            </a:ln>
            <a:effectLst/>
          </c:spPr>
          <c:marker>
            <c:symbol val="none"/>
          </c:marker>
          <c:dLbls>
            <c:dLbl>
              <c:idx val="0"/>
              <c:layout>
                <c:manualLayout>
                  <c:x val="-4.6264365024625768E-2"/>
                  <c:y val="4.11078900040257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5CE5-4C62-8740-A3031A839A48}"/>
                </c:ext>
              </c:extLst>
            </c:dLbl>
            <c:dLbl>
              <c:idx val="19"/>
              <c:layout>
                <c:manualLayout>
                  <c:x val="-7.3251911288990917E-2"/>
                  <c:y val="5.138486250503227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5CE5-4C62-8740-A3031A839A48}"/>
                </c:ext>
              </c:extLst>
            </c:dLbl>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cs-CZ"/>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AT!$F$3:$F$22</c:f>
              <c:numCache>
                <c:formatCode>General</c:formatCode>
                <c:ptCount val="20"/>
                <c:pt idx="0">
                  <c:v>2004</c:v>
                </c:pt>
                <c:pt idx="19">
                  <c:v>2023</c:v>
                </c:pt>
              </c:numCache>
            </c:numRef>
          </c:cat>
          <c:val>
            <c:numRef>
              <c:f>AT!$H$3:$H$22</c:f>
              <c:numCache>
                <c:formatCode>#\ ##0.0</c:formatCode>
                <c:ptCount val="20"/>
                <c:pt idx="0">
                  <c:v>70.099999999999994</c:v>
                </c:pt>
                <c:pt idx="1">
                  <c:v>78.2</c:v>
                </c:pt>
                <c:pt idx="2">
                  <c:v>80.3</c:v>
                </c:pt>
                <c:pt idx="3">
                  <c:v>91.4</c:v>
                </c:pt>
                <c:pt idx="4">
                  <c:v>89.3</c:v>
                </c:pt>
                <c:pt idx="5">
                  <c:v>75.599999999999994</c:v>
                </c:pt>
                <c:pt idx="6">
                  <c:v>85.3</c:v>
                </c:pt>
                <c:pt idx="7">
                  <c:v>91.2</c:v>
                </c:pt>
                <c:pt idx="8">
                  <c:v>87.6</c:v>
                </c:pt>
                <c:pt idx="9">
                  <c:v>86.1</c:v>
                </c:pt>
                <c:pt idx="10">
                  <c:v>97.9</c:v>
                </c:pt>
                <c:pt idx="11">
                  <c:v>99.6</c:v>
                </c:pt>
                <c:pt idx="12">
                  <c:v>96.7</c:v>
                </c:pt>
                <c:pt idx="13">
                  <c:v>104.4</c:v>
                </c:pt>
                <c:pt idx="14">
                  <c:v>107.8</c:v>
                </c:pt>
                <c:pt idx="15">
                  <c:v>107.8</c:v>
                </c:pt>
                <c:pt idx="16">
                  <c:v>95.2</c:v>
                </c:pt>
                <c:pt idx="17">
                  <c:v>118.9</c:v>
                </c:pt>
                <c:pt idx="18">
                  <c:v>137.1</c:v>
                </c:pt>
                <c:pt idx="19">
                  <c:v>119.1</c:v>
                </c:pt>
              </c:numCache>
            </c:numRef>
          </c:val>
          <c:smooth val="0"/>
          <c:extLst>
            <c:ext xmlns:c16="http://schemas.microsoft.com/office/drawing/2014/chart" uri="{C3380CC4-5D6E-409C-BE32-E72D297353CC}">
              <c16:uniqueId val="{00000001-023D-42FB-9A12-97975D73E619}"/>
            </c:ext>
          </c:extLst>
        </c:ser>
        <c:ser>
          <c:idx val="2"/>
          <c:order val="2"/>
          <c:tx>
            <c:strRef>
              <c:f>AT!$I$2</c:f>
              <c:strCache>
                <c:ptCount val="1"/>
                <c:pt idx="0">
                  <c:v>  Bilance</c:v>
                </c:pt>
              </c:strCache>
            </c:strRef>
          </c:tx>
          <c:spPr>
            <a:ln w="25400" cap="rnd">
              <a:solidFill>
                <a:schemeClr val="tx1">
                  <a:lumMod val="50000"/>
                  <a:lumOff val="50000"/>
                </a:schemeClr>
              </a:solidFill>
              <a:round/>
            </a:ln>
            <a:effectLst/>
          </c:spPr>
          <c:marker>
            <c:symbol val="none"/>
          </c:marker>
          <c:cat>
            <c:numRef>
              <c:f>AT!$F$3:$F$22</c:f>
              <c:numCache>
                <c:formatCode>General</c:formatCode>
                <c:ptCount val="20"/>
                <c:pt idx="0">
                  <c:v>2004</c:v>
                </c:pt>
                <c:pt idx="19">
                  <c:v>2023</c:v>
                </c:pt>
              </c:numCache>
            </c:numRef>
          </c:cat>
          <c:val>
            <c:numRef>
              <c:f>AT!$I$3:$I$22</c:f>
              <c:numCache>
                <c:formatCode>#\ ##0.0</c:formatCode>
                <c:ptCount val="20"/>
                <c:pt idx="0">
                  <c:v>33.6</c:v>
                </c:pt>
                <c:pt idx="1">
                  <c:v>33.700000000000003</c:v>
                </c:pt>
                <c:pt idx="2">
                  <c:v>30.6</c:v>
                </c:pt>
                <c:pt idx="3">
                  <c:v>19.600000000000001</c:v>
                </c:pt>
                <c:pt idx="4">
                  <c:v>22.8</c:v>
                </c:pt>
                <c:pt idx="5">
                  <c:v>23.6</c:v>
                </c:pt>
                <c:pt idx="6">
                  <c:v>33.299999999999997</c:v>
                </c:pt>
                <c:pt idx="7">
                  <c:v>37</c:v>
                </c:pt>
                <c:pt idx="8">
                  <c:v>44.7</c:v>
                </c:pt>
                <c:pt idx="9">
                  <c:v>47.9</c:v>
                </c:pt>
                <c:pt idx="10">
                  <c:v>43.5</c:v>
                </c:pt>
                <c:pt idx="11">
                  <c:v>37.5</c:v>
                </c:pt>
                <c:pt idx="12">
                  <c:v>41.7</c:v>
                </c:pt>
                <c:pt idx="13">
                  <c:v>47.3</c:v>
                </c:pt>
                <c:pt idx="14">
                  <c:v>49.9</c:v>
                </c:pt>
                <c:pt idx="15">
                  <c:v>48.3</c:v>
                </c:pt>
                <c:pt idx="16">
                  <c:v>41.9</c:v>
                </c:pt>
                <c:pt idx="17">
                  <c:v>54.5</c:v>
                </c:pt>
                <c:pt idx="18">
                  <c:v>63</c:v>
                </c:pt>
                <c:pt idx="19">
                  <c:v>58.7</c:v>
                </c:pt>
              </c:numCache>
            </c:numRef>
          </c:val>
          <c:smooth val="0"/>
          <c:extLst>
            <c:ext xmlns:c16="http://schemas.microsoft.com/office/drawing/2014/chart" uri="{C3380CC4-5D6E-409C-BE32-E72D297353CC}">
              <c16:uniqueId val="{00000002-023D-42FB-9A12-97975D73E619}"/>
            </c:ext>
          </c:extLst>
        </c:ser>
        <c:dLbls>
          <c:showLegendKey val="0"/>
          <c:showVal val="0"/>
          <c:showCatName val="0"/>
          <c:showSerName val="0"/>
          <c:showPercent val="0"/>
          <c:showBubbleSize val="0"/>
        </c:dLbls>
        <c:smooth val="0"/>
        <c:axId val="1412074719"/>
        <c:axId val="1412080959"/>
      </c:lineChart>
      <c:catAx>
        <c:axId val="1412074719"/>
        <c:scaling>
          <c:orientation val="minMax"/>
        </c:scaling>
        <c:delete val="0"/>
        <c:axPos val="b"/>
        <c:numFmt formatCode="General" sourceLinked="1"/>
        <c:majorTickMark val="none"/>
        <c:minorTickMark val="none"/>
        <c:tickLblPos val="low"/>
        <c:spPr>
          <a:noFill/>
          <a:ln w="9525" cap="flat" cmpd="sng" algn="ctr">
            <a:solidFill>
              <a:schemeClr val="tx1">
                <a:lumMod val="85000"/>
                <a:lumOff val="1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cs-CZ"/>
          </a:p>
        </c:txPr>
        <c:crossAx val="1412080959"/>
        <c:crosses val="autoZero"/>
        <c:auto val="1"/>
        <c:lblAlgn val="ctr"/>
        <c:lblOffset val="150"/>
        <c:noMultiLvlLbl val="0"/>
      </c:catAx>
      <c:valAx>
        <c:axId val="1412080959"/>
        <c:scaling>
          <c:orientation val="minMax"/>
          <c:min val="-50"/>
        </c:scaling>
        <c:delete val="1"/>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crossAx val="1412074719"/>
        <c:crosses val="autoZero"/>
        <c:crossBetween val="between"/>
      </c:valAx>
      <c:spPr>
        <a:noFill/>
        <a:ln>
          <a:solidFill>
            <a:schemeClr val="tx1">
              <a:lumMod val="50000"/>
              <a:lumOff val="50000"/>
            </a:schemeClr>
          </a:solidFill>
        </a:ln>
        <a:effectLst/>
      </c:spPr>
    </c:plotArea>
    <c:plotVisOnly val="1"/>
    <c:dispBlanksAs val="gap"/>
    <c:showDLblsOverMax val="0"/>
  </c:chart>
  <c:spPr>
    <a:noFill/>
    <a:ln>
      <a:noFill/>
    </a:ln>
    <a:effectLst/>
  </c:spPr>
  <c:txPr>
    <a:bodyPr/>
    <a:lstStyle/>
    <a:p>
      <a:pPr>
        <a:defRPr b="1"/>
      </a:pPr>
      <a:endParaRPr lang="cs-CZ"/>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
    <cx:plotArea>
      <cx:plotAreaRegion/>
    </cx:plotArea>
  </cx:chart>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'11 ; DE_CPA_23'!$N$7:$N$13</cx:f>
        <cx:lvl ptCount="7">
          <cx:pt idx="0">Motorová vozidla </cx:pt>
          <cx:pt idx="1">Elektrická zařízení</cx:pt>
          <cx:pt idx="2">Stroje a zařízení j.n.</cx:pt>
          <cx:pt idx="3">Kovodělné výrobky</cx:pt>
          <cx:pt idx="4">Počítače a  přístroje </cx:pt>
          <cx:pt idx="5">Pryžové a plastové výrobky</cx:pt>
          <cx:pt idx="6">Ostatní</cx:pt>
        </cx:lvl>
      </cx:strDim>
      <cx:numDim type="size">
        <cx:f>'11 ; DE_CPA_23'!$O$7:$O$13</cx:f>
        <cx:lvl ptCount="7" formatCode="0,0%">
          <cx:pt idx="0">0.28999999999999998</cx:pt>
          <cx:pt idx="1">0.14699999999999999</cx:pt>
          <cx:pt idx="2">0.13700000000000001</cx:pt>
          <cx:pt idx="3">0.073999999999999996</cx:pt>
          <cx:pt idx="4">0.045999999999999999</cx:pt>
          <cx:pt idx="5">0.047</cx:pt>
          <cx:pt idx="6">0.26000000000000001</cx:pt>
        </cx:lvl>
      </cx:numDim>
    </cx:data>
  </cx:chartData>
  <cx:chart>
    <cx:plotArea>
      <cx:plotAreaRegion>
        <cx:series layoutId="treemap" uniqueId="{78BDB076-665A-4B3F-BB00-7BAF7324996C}">
          <cx:dataPt idx="0">
            <cx:spPr>
              <a:solidFill>
                <a:srgbClr val="0071BC"/>
              </a:solidFill>
              <a:ln w="6350">
                <a:solidFill>
                  <a:schemeClr val="tx2"/>
                </a:solidFill>
              </a:ln>
            </cx:spPr>
          </cx:dataPt>
          <cx:dataPt idx="1">
            <cx:spPr>
              <a:solidFill>
                <a:srgbClr val="008BEA"/>
              </a:solidFill>
              <a:ln w="6350">
                <a:solidFill>
                  <a:schemeClr val="tx2"/>
                </a:solidFill>
              </a:ln>
            </cx:spPr>
          </cx:dataPt>
          <cx:dataPt idx="2">
            <cx:spPr>
              <a:solidFill>
                <a:srgbClr val="15A0FF"/>
              </a:solidFill>
              <a:ln w="6350">
                <a:solidFill>
                  <a:schemeClr val="tx2"/>
                </a:solidFill>
              </a:ln>
            </cx:spPr>
          </cx:dataPt>
          <cx:dataPt idx="3">
            <cx:spPr>
              <a:solidFill>
                <a:srgbClr val="5BBDFF"/>
              </a:solidFill>
              <a:ln w="6350">
                <a:solidFill>
                  <a:schemeClr val="tx2"/>
                </a:solidFill>
              </a:ln>
            </cx:spPr>
          </cx:dataPt>
          <cx:dataPt idx="4">
            <cx:spPr>
              <a:solidFill>
                <a:srgbClr val="85CEFF"/>
              </a:solidFill>
              <a:ln w="6350">
                <a:solidFill>
                  <a:schemeClr val="tx2"/>
                </a:solidFill>
              </a:ln>
            </cx:spPr>
          </cx:dataPt>
          <cx:dataPt idx="5">
            <cx:spPr>
              <a:solidFill>
                <a:srgbClr val="B9E3FF"/>
              </a:solidFill>
              <a:ln w="6350">
                <a:solidFill>
                  <a:schemeClr val="tx2"/>
                </a:solidFill>
              </a:ln>
            </cx:spPr>
          </cx:dataPt>
          <cx:dataPt idx="6">
            <cx:spPr>
              <a:solidFill>
                <a:srgbClr val="EFF9FF"/>
              </a:solidFill>
              <a:ln w="6350">
                <a:solidFill>
                  <a:schemeClr val="tx2"/>
                </a:solidFill>
              </a:ln>
            </cx:spPr>
          </cx:dataPt>
          <cx:dataLabels>
            <cx:txPr>
              <a:bodyPr spcFirstLastPara="1" vertOverflow="ellipsis" wrap="square" lIns="0" tIns="0" rIns="0" bIns="0" anchor="ctr" anchorCtr="1">
                <a:spAutoFit/>
              </a:bodyPr>
              <a:lstStyle/>
              <a:p>
                <a:pPr>
                  <a:defRPr b="1">
                    <a:solidFill>
                      <a:schemeClr val="tx2"/>
                    </a:solidFill>
                    <a:latin typeface="Arial" panose="020B0604020202020204" pitchFamily="34" charset="0"/>
                    <a:ea typeface="Arial" panose="020B0604020202020204" pitchFamily="34" charset="0"/>
                    <a:cs typeface="Arial" panose="020B0604020202020204" pitchFamily="34" charset="0"/>
                  </a:defRPr>
                </a:pPr>
                <a:endParaRPr lang="cs-CZ" b="1">
                  <a:solidFill>
                    <a:schemeClr val="tx2"/>
                  </a:solidFill>
                  <a:latin typeface="Arial" panose="020B0604020202020204" pitchFamily="34" charset="0"/>
                  <a:cs typeface="Arial" panose="020B0604020202020204" pitchFamily="34" charset="0"/>
                </a:endParaRPr>
              </a:p>
            </cx:txPr>
            <cx:visibility seriesName="0" categoryName="1" value="1"/>
            <cx:separator>
</cx:separator>
            <cx:dataLabel idx="0">
              <cx:txPr>
                <a:bodyPr spcFirstLastPara="1" vertOverflow="ellipsis" wrap="square" lIns="0" tIns="0" rIns="0" bIns="0" anchor="ctr" anchorCtr="1">
                  <a:spAutoFit/>
                </a:bodyPr>
                <a:lstStyle/>
                <a:p>
                  <a:pPr>
                    <a:defRPr>
                      <a:solidFill>
                        <a:schemeClr val="bg1"/>
                      </a:solidFill>
                    </a:defRPr>
                  </a:pPr>
                  <a:r>
                    <a:rPr lang="cs-CZ" b="1">
                      <a:solidFill>
                        <a:schemeClr val="bg1"/>
                      </a:solidFill>
                    </a:rPr>
                    <a:t>Motorová vozidla 
29,0%</a:t>
                  </a:r>
                </a:p>
              </cx:txPr>
              <cx:visibility seriesName="0" categoryName="1" value="1"/>
              <cx:separator>
</cx:separator>
            </cx:dataLabel>
            <cx:dataLabel idx="5">
              <cx:txPr>
                <a:bodyPr spcFirstLastPara="1" vertOverflow="ellipsis" wrap="square" lIns="0" tIns="0" rIns="0" bIns="0" anchor="ctr" anchorCtr="1">
                  <a:spAutoFit/>
                </a:bodyPr>
                <a:lstStyle/>
                <a:p>
                  <a:pPr>
                    <a:defRPr sz="840"/>
                  </a:pPr>
                  <a:r>
                    <a:rPr lang="cs-CZ" sz="840" b="1">
                      <a:solidFill>
                        <a:schemeClr val="tx2"/>
                      </a:solidFill>
                      <a:latin typeface="Arial" panose="020B0604020202020204" pitchFamily="34" charset="0"/>
                      <a:cs typeface="Arial" panose="020B0604020202020204" pitchFamily="34" charset="0"/>
                    </a:rPr>
                    <a:t>Pryžové a plastové výrobky; 4,7%</a:t>
                  </a:r>
                </a:p>
              </cx:txPr>
              <cx:visibility seriesName="0" categoryName="1" value="1"/>
              <cx:separator>; </cx:separator>
            </cx:dataLabel>
          </cx:dataLabels>
          <cx:dataId val="0"/>
          <cx:layoutPr>
            <cx:parentLabelLayout val="banner"/>
          </cx:layoutPr>
        </cx:series>
      </cx:plotAreaRegion>
    </cx:plotArea>
  </cx:chart>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'11 ; DE_CPA_23'!$N$18:$N$25</cx:f>
        <cx:lvl ptCount="8">
          <cx:pt idx="0">Motorová vozidla </cx:pt>
          <cx:pt idx="1">Stroje a zařízení</cx:pt>
          <cx:pt idx="2">Elektrická zařízení</cx:pt>
          <cx:pt idx="3">Chemické látky a přípravky</cx:pt>
          <cx:pt idx="4">Základní kovy</cx:pt>
          <cx:pt idx="5">Kovo-
dělné výrobky</cx:pt>
          <cx:pt idx="6">Pryžové a
plastové
výrobky</cx:pt>
          <cx:pt idx="7">Ostatní</cx:pt>
        </cx:lvl>
      </cx:strDim>
      <cx:numDim type="size">
        <cx:f>'11 ; DE_CPA_23'!$O$18:$O$25</cx:f>
        <cx:lvl ptCount="8" formatCode="0,0%">
          <cx:pt idx="0">0.18099999999999999</cx:pt>
          <cx:pt idx="1">0.13300000000000001</cx:pt>
          <cx:pt idx="2">0.10199999999999999</cx:pt>
          <cx:pt idx="3">0.097000000000000003</cx:pt>
          <cx:pt idx="4">0.073999999999999996</cx:pt>
          <cx:pt idx="5">0.063</cx:pt>
          <cx:pt idx="6">0.059999999999999998</cx:pt>
          <cx:pt idx="7">0.28899999999999998</cx:pt>
        </cx:lvl>
      </cx:numDim>
    </cx:data>
  </cx:chartData>
  <cx:chart>
    <cx:plotArea>
      <cx:plotAreaRegion>
        <cx:series layoutId="treemap" uniqueId="{2B99F4A8-663F-493A-A8FD-4CFC49313B01}">
          <cx:dataPt idx="0">
            <cx:spPr>
              <a:solidFill>
                <a:srgbClr val="BD1B21"/>
              </a:solidFill>
              <a:ln w="6350">
                <a:solidFill>
                  <a:schemeClr val="accent2">
                    <a:lumMod val="50000"/>
                  </a:schemeClr>
                </a:solidFill>
              </a:ln>
            </cx:spPr>
          </cx:dataPt>
          <cx:dataPt idx="1">
            <cx:spPr>
              <a:solidFill>
                <a:srgbClr val="E4444C"/>
              </a:solidFill>
              <a:ln w="6350">
                <a:solidFill>
                  <a:schemeClr val="accent2">
                    <a:lumMod val="50000"/>
                  </a:schemeClr>
                </a:solidFill>
              </a:ln>
            </cx:spPr>
          </cx:dataPt>
          <cx:dataPt idx="2">
            <cx:spPr>
              <a:solidFill>
                <a:srgbClr val="EC7C81"/>
              </a:solidFill>
              <a:ln w="6350">
                <a:solidFill>
                  <a:schemeClr val="accent2">
                    <a:lumMod val="50000"/>
                  </a:schemeClr>
                </a:solidFill>
              </a:ln>
            </cx:spPr>
          </cx:dataPt>
          <cx:dataPt idx="3">
            <cx:spPr>
              <a:solidFill>
                <a:srgbClr val="F2A4A8"/>
              </a:solidFill>
              <a:ln w="6350">
                <a:solidFill>
                  <a:schemeClr val="accent2">
                    <a:lumMod val="50000"/>
                  </a:schemeClr>
                </a:solidFill>
              </a:ln>
            </cx:spPr>
          </cx:dataPt>
          <cx:dataPt idx="4">
            <cx:spPr>
              <a:solidFill>
                <a:srgbClr val="F7C9CB"/>
              </a:solidFill>
              <a:ln w="6350">
                <a:solidFill>
                  <a:schemeClr val="accent2">
                    <a:lumMod val="50000"/>
                  </a:schemeClr>
                </a:solidFill>
              </a:ln>
            </cx:spPr>
          </cx:dataPt>
          <cx:dataPt idx="5">
            <cx:spPr>
              <a:solidFill>
                <a:srgbClr val="FBE1E2"/>
              </a:solidFill>
              <a:ln w="6350">
                <a:solidFill>
                  <a:schemeClr val="accent2">
                    <a:lumMod val="50000"/>
                  </a:schemeClr>
                </a:solidFill>
              </a:ln>
            </cx:spPr>
          </cx:dataPt>
          <cx:dataPt idx="6">
            <cx:spPr>
              <a:solidFill>
                <a:srgbClr val="FCEAEB"/>
              </a:solidFill>
              <a:ln w="6350">
                <a:solidFill>
                  <a:schemeClr val="accent2">
                    <a:lumMod val="50000"/>
                  </a:schemeClr>
                </a:solidFill>
              </a:ln>
            </cx:spPr>
          </cx:dataPt>
          <cx:dataPt idx="7">
            <cx:spPr>
              <a:solidFill>
                <a:srgbClr val="FDF5F5"/>
              </a:solidFill>
              <a:ln w="6350">
                <a:solidFill>
                  <a:schemeClr val="accent2">
                    <a:lumMod val="50000"/>
                  </a:schemeClr>
                </a:solidFill>
              </a:ln>
            </cx:spPr>
          </cx:dataPt>
          <cx:dataLabels>
            <cx:txPr>
              <a:bodyPr spcFirstLastPara="1" vertOverflow="ellipsis" wrap="square" lIns="0" tIns="0" rIns="0" bIns="0" anchor="ctr" anchorCtr="1">
                <a:spAutoFit/>
              </a:bodyPr>
              <a:lstStyle/>
              <a:p>
                <a:pPr>
                  <a:defRPr b="1">
                    <a:solidFill>
                      <a:schemeClr val="accent2">
                        <a:lumMod val="50000"/>
                      </a:schemeClr>
                    </a:solidFill>
                    <a:latin typeface="Arial" panose="020B0604020202020204" pitchFamily="34" charset="0"/>
                    <a:ea typeface="Arial" panose="020B0604020202020204" pitchFamily="34" charset="0"/>
                    <a:cs typeface="Arial" panose="020B0604020202020204" pitchFamily="34" charset="0"/>
                  </a:defRPr>
                </a:pPr>
                <a:endParaRPr lang="cs-CZ" b="1">
                  <a:solidFill>
                    <a:schemeClr val="accent2">
                      <a:lumMod val="50000"/>
                    </a:schemeClr>
                  </a:solidFill>
                  <a:latin typeface="Arial" panose="020B0604020202020204" pitchFamily="34" charset="0"/>
                  <a:cs typeface="Arial" panose="020B0604020202020204" pitchFamily="34" charset="0"/>
                </a:endParaRPr>
              </a:p>
            </cx:txPr>
            <cx:visibility seriesName="0" categoryName="1" value="1"/>
            <cx:separator>
</cx:separator>
            <cx:dataLabel idx="0">
              <cx:txPr>
                <a:bodyPr spcFirstLastPara="1" vertOverflow="ellipsis" wrap="square" lIns="0" tIns="0" rIns="0" bIns="0" anchor="ctr" anchorCtr="1">
                  <a:spAutoFit/>
                </a:bodyPr>
                <a:lstStyle/>
                <a:p>
                  <a:pPr>
                    <a:defRPr>
                      <a:solidFill>
                        <a:schemeClr val="bg1"/>
                      </a:solidFill>
                    </a:defRPr>
                  </a:pPr>
                  <a:r>
                    <a:rPr lang="cs-CZ" b="1">
                      <a:solidFill>
                        <a:schemeClr val="bg1"/>
                      </a:solidFill>
                      <a:latin typeface="Arial" panose="020B0604020202020204" pitchFamily="34" charset="0"/>
                      <a:cs typeface="Arial" panose="020B0604020202020204" pitchFamily="34" charset="0"/>
                    </a:rPr>
                    <a:t>Motorová vozidla 
18,1%</a:t>
                  </a:r>
                </a:p>
              </cx:txPr>
            </cx:dataLabel>
            <cx:dataLabel idx="1">
              <cx:txPr>
                <a:bodyPr spcFirstLastPara="1" vertOverflow="ellipsis" wrap="square" lIns="0" tIns="0" rIns="0" bIns="0" anchor="ctr" anchorCtr="1">
                  <a:spAutoFit/>
                </a:bodyPr>
                <a:lstStyle/>
                <a:p>
                  <a:pPr>
                    <a:defRPr>
                      <a:solidFill>
                        <a:schemeClr val="accent2">
                          <a:lumMod val="50000"/>
                        </a:schemeClr>
                      </a:solidFill>
                    </a:defRPr>
                  </a:pPr>
                  <a:r>
                    <a:rPr lang="cs-CZ" b="1">
                      <a:solidFill>
                        <a:schemeClr val="accent2">
                          <a:lumMod val="50000"/>
                        </a:schemeClr>
                      </a:solidFill>
                      <a:latin typeface="Arial" panose="020B0604020202020204" pitchFamily="34" charset="0"/>
                      <a:cs typeface="Arial" panose="020B0604020202020204" pitchFamily="34" charset="0"/>
                    </a:rPr>
                    <a:t>Stroje a zařízení
13,3%</a:t>
                  </a:r>
                </a:p>
              </cx:txPr>
            </cx:dataLabel>
            <cx:dataLabel idx="2">
              <cx:txPr>
                <a:bodyPr spcFirstLastPara="1" vertOverflow="ellipsis" wrap="square" lIns="0" tIns="0" rIns="0" bIns="0" anchor="ctr" anchorCtr="1">
                  <a:spAutoFit/>
                </a:bodyPr>
                <a:lstStyle/>
                <a:p>
                  <a:pPr>
                    <a:defRPr>
                      <a:solidFill>
                        <a:schemeClr val="accent2">
                          <a:lumMod val="50000"/>
                        </a:schemeClr>
                      </a:solidFill>
                    </a:defRPr>
                  </a:pPr>
                  <a:r>
                    <a:rPr lang="cs-CZ" b="1">
                      <a:solidFill>
                        <a:schemeClr val="accent2">
                          <a:lumMod val="50000"/>
                        </a:schemeClr>
                      </a:solidFill>
                      <a:latin typeface="Arial" panose="020B0604020202020204" pitchFamily="34" charset="0"/>
                      <a:cs typeface="Arial" panose="020B0604020202020204" pitchFamily="34" charset="0"/>
                    </a:rPr>
                    <a:t>Elektrická zařízení
10,2%</a:t>
                  </a:r>
                </a:p>
              </cx:txPr>
            </cx:dataLabel>
            <cx:dataLabel idx="3">
              <cx:txPr>
                <a:bodyPr spcFirstLastPara="1" vertOverflow="ellipsis" wrap="square" lIns="0" tIns="0" rIns="0" bIns="0" anchor="ctr" anchorCtr="1">
                  <a:spAutoFit/>
                </a:bodyPr>
                <a:lstStyle/>
                <a:p>
                  <a:pPr>
                    <a:defRPr>
                      <a:solidFill>
                        <a:schemeClr val="accent2">
                          <a:lumMod val="50000"/>
                        </a:schemeClr>
                      </a:solidFill>
                    </a:defRPr>
                  </a:pPr>
                  <a:r>
                    <a:rPr lang="cs-CZ" b="1">
                      <a:solidFill>
                        <a:schemeClr val="accent2">
                          <a:lumMod val="50000"/>
                        </a:schemeClr>
                      </a:solidFill>
                      <a:latin typeface="Arial" panose="020B0604020202020204" pitchFamily="34" charset="0"/>
                      <a:cs typeface="Arial" panose="020B0604020202020204" pitchFamily="34" charset="0"/>
                    </a:rPr>
                    <a:t>Chemické látky a přípravky
9,7%</a:t>
                  </a:r>
                </a:p>
              </cx:txPr>
            </cx:dataLabel>
            <cx:dataLabel idx="5">
              <cx:txPr>
                <a:bodyPr spcFirstLastPara="1" vertOverflow="ellipsis" wrap="square" lIns="0" tIns="0" rIns="0" bIns="0" anchor="ctr" anchorCtr="1">
                  <a:spAutoFit/>
                </a:bodyPr>
                <a:lstStyle/>
                <a:p>
                  <a:pPr>
                    <a:defRPr sz="900"/>
                  </a:pPr>
                  <a:r>
                    <a:rPr lang="cs-CZ" sz="900" b="1">
                      <a:solidFill>
                        <a:schemeClr val="accent2">
                          <a:lumMod val="50000"/>
                        </a:schemeClr>
                      </a:solidFill>
                      <a:latin typeface="Arial" panose="020B0604020202020204" pitchFamily="34" charset="0"/>
                      <a:cs typeface="Arial" panose="020B0604020202020204" pitchFamily="34" charset="0"/>
                    </a:rPr>
                    <a:t>Kovo-
dělné výrobky
6,3%</a:t>
                  </a:r>
                </a:p>
              </cx:txPr>
            </cx:dataLabel>
            <cx:dataLabel idx="6">
              <cx:txPr>
                <a:bodyPr spcFirstLastPara="1" vertOverflow="ellipsis" wrap="square" lIns="0" tIns="0" rIns="0" bIns="0" anchor="ctr" anchorCtr="1">
                  <a:spAutoFit/>
                </a:bodyPr>
                <a:lstStyle/>
                <a:p>
                  <a:pPr>
                    <a:defRPr sz="900"/>
                  </a:pPr>
                  <a:r>
                    <a:rPr lang="cs-CZ" sz="900" b="1">
                      <a:solidFill>
                        <a:schemeClr val="accent2">
                          <a:lumMod val="50000"/>
                        </a:schemeClr>
                      </a:solidFill>
                      <a:latin typeface="Arial" panose="020B0604020202020204" pitchFamily="34" charset="0"/>
                      <a:cs typeface="Arial" panose="020B0604020202020204" pitchFamily="34" charset="0"/>
                    </a:rPr>
                    <a:t>Pryžové a
plastové
výrobky
6,0%</a:t>
                  </a:r>
                </a:p>
              </cx:txPr>
            </cx:dataLabel>
          </cx:dataLabels>
          <cx:dataId val="0"/>
          <cx:layoutPr>
            <cx:parentLabelLayout val="banner"/>
          </cx:layoutPr>
        </cx:series>
      </cx:plotAreaRegion>
    </cx:plotArea>
  </cx:chart>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'graf V'!$H$7:$H$14</cx:f>
        <cx:lvl ptCount="8">
          <cx:pt idx="0">Potravi-
nářské 
výrobky</cx:pt>
          <cx:pt idx="1">Chemické látky a  přípravky</cx:pt>
          <cx:pt idx="2">Kovodělné výrobky</cx:pt>
          <cx:pt idx="3">Počítače, elektronické a optické přístroje </cx:pt>
          <cx:pt idx="4">Elektrická zařízení</cx:pt>
          <cx:pt idx="5">Stroje a zařízení</cx:pt>
          <cx:pt idx="6">Motorová vozidla </cx:pt>
          <cx:pt idx="7">Ostatní</cx:pt>
        </cx:lvl>
      </cx:strDim>
      <cx:numDim type="size">
        <cx:f>'graf V'!$I$7:$I$14</cx:f>
        <cx:lvl ptCount="8" formatCode="0,0%">
          <cx:pt idx="0">0.042000000000000003</cx:pt>
          <cx:pt idx="1">0.047</cx:pt>
          <cx:pt idx="2">0.062</cx:pt>
          <cx:pt idx="3">0.072999999999999995</cx:pt>
          <cx:pt idx="4">0.108</cx:pt>
          <cx:pt idx="5">0.111</cx:pt>
          <cx:pt idx="6">0.27400000000000002</cx:pt>
          <cx:pt idx="7">0.28299999999999997</cx:pt>
        </cx:lvl>
      </cx:numDim>
    </cx:data>
  </cx:chartData>
  <cx:chart>
    <cx:plotArea>
      <cx:plotAreaRegion>
        <cx:series layoutId="treemap" uniqueId="{742B9DBE-3BF1-4407-90BB-A6F6B328ED7F}">
          <cx:spPr>
            <a:ln w="6350">
              <a:solidFill>
                <a:schemeClr val="tx1">
                  <a:lumMod val="50000"/>
                  <a:lumOff val="50000"/>
                </a:schemeClr>
              </a:solidFill>
            </a:ln>
          </cx:spPr>
          <cx:dataPt idx="0">
            <cx:spPr>
              <a:solidFill>
                <a:srgbClr val="9FD8FF"/>
              </a:solidFill>
            </cx:spPr>
          </cx:dataPt>
          <cx:dataPt idx="1">
            <cx:spPr>
              <a:solidFill>
                <a:srgbClr val="65C1FF"/>
              </a:solidFill>
            </cx:spPr>
          </cx:dataPt>
          <cx:dataPt idx="2">
            <cx:spPr>
              <a:solidFill>
                <a:srgbClr val="81CCFF"/>
              </a:solidFill>
            </cx:spPr>
          </cx:dataPt>
          <cx:dataPt idx="3">
            <cx:spPr>
              <a:solidFill>
                <a:srgbClr val="43B3FF"/>
              </a:solidFill>
            </cx:spPr>
          </cx:dataPt>
          <cx:dataPt idx="4">
            <cx:spPr>
              <a:solidFill>
                <a:srgbClr val="059AFF"/>
              </a:solidFill>
            </cx:spPr>
          </cx:dataPt>
          <cx:dataPt idx="5">
            <cx:spPr>
              <a:solidFill>
                <a:srgbClr val="0084DE"/>
              </a:solidFill>
            </cx:spPr>
          </cx:dataPt>
          <cx:dataPt idx="6">
            <cx:spPr>
              <a:solidFill>
                <a:srgbClr val="0071BC"/>
              </a:solidFill>
            </cx:spPr>
          </cx:dataPt>
          <cx:dataPt idx="7">
            <cx:spPr>
              <a:solidFill>
                <a:srgbClr val="D5EEFF"/>
              </a:solidFill>
            </cx:spPr>
          </cx:dataPt>
          <cx:dataLabels>
            <cx:numFmt formatCode="0,0%" sourceLinked="0"/>
            <cx:txPr>
              <a:bodyPr spcFirstLastPara="1" vertOverflow="ellipsis" wrap="square" lIns="0" tIns="0" rIns="0" bIns="0" anchor="ctr" anchorCtr="1">
                <a:spAutoFit/>
              </a:bodyPr>
              <a:lstStyle/>
              <a:p>
                <a:pPr>
                  <a:defRPr sz="1000" b="1">
                    <a:solidFill>
                      <a:schemeClr val="bg1"/>
                    </a:solidFill>
                    <a:latin typeface="Arial" panose="020B0604020202020204" pitchFamily="34" charset="0"/>
                    <a:ea typeface="Arial" panose="020B0604020202020204" pitchFamily="34" charset="0"/>
                    <a:cs typeface="Arial" panose="020B0604020202020204" pitchFamily="34" charset="0"/>
                  </a:defRPr>
                </a:pPr>
                <a:endParaRPr lang="cs-CZ" sz="1000" b="1">
                  <a:solidFill>
                    <a:schemeClr val="bg1"/>
                  </a:solidFill>
                  <a:latin typeface="Arial" panose="020B0604020202020204" pitchFamily="34" charset="0"/>
                  <a:cs typeface="Arial" panose="020B0604020202020204" pitchFamily="34" charset="0"/>
                </a:endParaRPr>
              </a:p>
            </cx:txPr>
            <cx:visibility seriesName="0" categoryName="1" value="1"/>
            <cx:separator>
</cx:separator>
            <cx:dataLabel idx="0">
              <cx:numFmt formatCode="0,0%" sourceLinked="0"/>
              <cx:txPr>
                <a:bodyPr spcFirstLastPara="1" vertOverflow="ellipsis" wrap="square" lIns="0" tIns="0" rIns="0" bIns="0" anchor="ctr" anchorCtr="1">
                  <a:spAutoFit/>
                </a:bodyPr>
                <a:lstStyle/>
                <a:p>
                  <a:pPr>
                    <a:defRPr sz="1000">
                      <a:solidFill>
                        <a:schemeClr val="tx2"/>
                      </a:solidFill>
                    </a:defRPr>
                  </a:pPr>
                  <a:r>
                    <a:rPr lang="cs-CZ" sz="1000" b="1">
                      <a:solidFill>
                        <a:schemeClr val="tx2"/>
                      </a:solidFill>
                      <a:latin typeface="Arial" panose="020B0604020202020204" pitchFamily="34" charset="0"/>
                      <a:cs typeface="Arial" panose="020B0604020202020204" pitchFamily="34" charset="0"/>
                    </a:rPr>
                    <a:t>Potravi-
nářské 
výrobky
4,2%</a:t>
                  </a:r>
                </a:p>
              </cx:txPr>
              <cx:visibility seriesName="0" categoryName="1" value="1"/>
              <cx:separator>
</cx:separator>
            </cx:dataLabel>
            <cx:dataLabel idx="1">
              <cx:numFmt formatCode="0,0%" sourceLinked="0"/>
              <cx:txPr>
                <a:bodyPr spcFirstLastPara="1" vertOverflow="ellipsis" wrap="square" lIns="0" tIns="0" rIns="0" bIns="0" anchor="ctr" anchorCtr="1">
                  <a:spAutoFit/>
                </a:bodyPr>
                <a:lstStyle/>
                <a:p>
                  <a:pPr>
                    <a:defRPr>
                      <a:solidFill>
                        <a:schemeClr val="tx2"/>
                      </a:solidFill>
                    </a:defRPr>
                  </a:pPr>
                  <a:r>
                    <a:rPr lang="cs-CZ" sz="1000" b="1">
                      <a:solidFill>
                        <a:schemeClr val="tx2"/>
                      </a:solidFill>
                      <a:latin typeface="Arial" panose="020B0604020202020204" pitchFamily="34" charset="0"/>
                      <a:cs typeface="Arial" panose="020B0604020202020204" pitchFamily="34" charset="0"/>
                    </a:rPr>
                    <a:t>Chemické látky a  přípravky
4,7%</a:t>
                  </a:r>
                </a:p>
              </cx:txPr>
              <cx:visibility seriesName="0" categoryName="1" value="1"/>
              <cx:separator>
</cx:separator>
            </cx:dataLabel>
            <cx:dataLabel idx="3">
              <cx:numFmt formatCode="0,0%" sourceLinked="0"/>
              <cx:txPr>
                <a:bodyPr spcFirstLastPara="1" vertOverflow="ellipsis" wrap="square" lIns="0" tIns="0" rIns="0" bIns="0" anchor="ctr" anchorCtr="1">
                  <a:spAutoFit/>
                </a:bodyPr>
                <a:lstStyle/>
                <a:p>
                  <a:pPr>
                    <a:defRPr>
                      <a:solidFill>
                        <a:schemeClr val="tx2"/>
                      </a:solidFill>
                    </a:defRPr>
                  </a:pPr>
                  <a:r>
                    <a:rPr lang="cs-CZ" sz="1000" b="1">
                      <a:solidFill>
                        <a:schemeClr val="tx2"/>
                      </a:solidFill>
                      <a:latin typeface="Arial" panose="020B0604020202020204" pitchFamily="34" charset="0"/>
                      <a:cs typeface="Arial" panose="020B0604020202020204" pitchFamily="34" charset="0"/>
                    </a:rPr>
                    <a:t>Počítače, elektronické a optické přístroje 
7,3%</a:t>
                  </a:r>
                </a:p>
              </cx:txPr>
              <cx:visibility seriesName="0" categoryName="1" value="1"/>
              <cx:separator>
</cx:separator>
            </cx:dataLabel>
            <cx:dataLabel idx="4">
              <cx:numFmt formatCode="0,0%" sourceLinked="0"/>
              <cx:txPr>
                <a:bodyPr spcFirstLastPara="1" vertOverflow="ellipsis" wrap="square" lIns="0" tIns="0" rIns="0" bIns="0" anchor="ctr" anchorCtr="1">
                  <a:spAutoFit/>
                </a:bodyPr>
                <a:lstStyle/>
                <a:p>
                  <a:pPr>
                    <a:defRPr>
                      <a:solidFill>
                        <a:schemeClr val="tx2"/>
                      </a:solidFill>
                    </a:defRPr>
                  </a:pPr>
                  <a:r>
                    <a:rPr lang="cs-CZ" sz="1000" b="1">
                      <a:solidFill>
                        <a:schemeClr val="tx2"/>
                      </a:solidFill>
                      <a:latin typeface="Arial" panose="020B0604020202020204" pitchFamily="34" charset="0"/>
                      <a:cs typeface="Arial" panose="020B0604020202020204" pitchFamily="34" charset="0"/>
                    </a:rPr>
                    <a:t>Elektrická zařízení
10,8%</a:t>
                  </a:r>
                </a:p>
              </cx:txPr>
              <cx:visibility seriesName="0" categoryName="1" value="1"/>
              <cx:separator>
</cx:separator>
            </cx:dataLabel>
            <cx:dataLabel idx="5">
              <cx:txPr>
                <a:bodyPr spcFirstLastPara="1" vertOverflow="ellipsis" wrap="square" lIns="0" tIns="0" rIns="0" bIns="0" anchor="ctr" anchorCtr="1">
                  <a:spAutoFit/>
                </a:bodyPr>
                <a:lstStyle/>
                <a:p>
                  <a:pPr>
                    <a:defRPr>
                      <a:solidFill>
                        <a:schemeClr val="bg1"/>
                      </a:solidFill>
                    </a:defRPr>
                  </a:pPr>
                  <a:r>
                    <a:rPr lang="cs-CZ" sz="1000" b="1">
                      <a:solidFill>
                        <a:schemeClr val="bg1"/>
                      </a:solidFill>
                      <a:latin typeface="Arial" panose="020B0604020202020204" pitchFamily="34" charset="0"/>
                      <a:cs typeface="Arial" panose="020B0604020202020204" pitchFamily="34" charset="0"/>
                    </a:rPr>
                    <a:t>Stroje a zařízení
11,1%</a:t>
                  </a:r>
                </a:p>
              </cx:txPr>
            </cx:dataLabel>
            <cx:dataLabel idx="6">
              <cx:numFmt formatCode="0,0%" sourceLinked="0"/>
              <cx:txPr>
                <a:bodyPr spcFirstLastPara="1" vertOverflow="ellipsis" wrap="square" lIns="0" tIns="0" rIns="0" bIns="0" anchor="ctr" anchorCtr="1">
                  <a:spAutoFit/>
                </a:bodyPr>
                <a:lstStyle/>
                <a:p>
                  <a:pPr>
                    <a:defRPr>
                      <a:solidFill>
                        <a:schemeClr val="bg1"/>
                      </a:solidFill>
                    </a:defRPr>
                  </a:pPr>
                  <a:r>
                    <a:rPr lang="cs-CZ" sz="1000" b="1">
                      <a:solidFill>
                        <a:schemeClr val="bg1"/>
                      </a:solidFill>
                      <a:latin typeface="Arial" panose="020B0604020202020204" pitchFamily="34" charset="0"/>
                      <a:cs typeface="Arial" panose="020B0604020202020204" pitchFamily="34" charset="0"/>
                    </a:rPr>
                    <a:t>Motorová vozidla 
27,4%</a:t>
                  </a:r>
                </a:p>
              </cx:txPr>
              <cx:visibility seriesName="0" categoryName="1" value="1"/>
              <cx:separator>
</cx:separator>
            </cx:dataLabel>
            <cx:dataLabel idx="7">
              <cx:numFmt formatCode="0,0%" sourceLinked="0"/>
              <cx:txPr>
                <a:bodyPr spcFirstLastPara="1" vertOverflow="ellipsis" wrap="square" lIns="0" tIns="0" rIns="0" bIns="0" anchor="ctr" anchorCtr="1">
                  <a:spAutoFit/>
                </a:bodyPr>
                <a:lstStyle/>
                <a:p>
                  <a:pPr>
                    <a:defRPr>
                      <a:solidFill>
                        <a:schemeClr val="tx2"/>
                      </a:solidFill>
                    </a:defRPr>
                  </a:pPr>
                  <a:r>
                    <a:rPr lang="cs-CZ" sz="1000" b="1">
                      <a:solidFill>
                        <a:schemeClr val="tx2"/>
                      </a:solidFill>
                      <a:latin typeface="Arial" panose="020B0604020202020204" pitchFamily="34" charset="0"/>
                      <a:cs typeface="Arial" panose="020B0604020202020204" pitchFamily="34" charset="0"/>
                    </a:rPr>
                    <a:t>Ostatní
28,3%</a:t>
                  </a:r>
                </a:p>
              </cx:txPr>
              <cx:visibility seriesName="0" categoryName="1" value="1"/>
              <cx:separator>
</cx:separator>
            </cx:dataLabel>
          </cx:dataLabels>
          <cx:dataId val="0"/>
          <cx:layoutPr>
            <cx:parentLabelLayout val="overlapping"/>
          </cx:layoutPr>
        </cx:series>
      </cx:plotAreaRegion>
    </cx:plotArea>
  </cx:chart>
  <cx:clrMapOvr bg1="lt1" tx1="dk1" bg2="lt2" tx2="dk2" accent1="accent1" accent2="accent2" accent3="accent3" accent4="accent4" accent5="accent5" accent6="accent6" hlink="hlink" folHlink="folHlink"/>
</cx:chartSpace>
</file>

<file path=ppt/charts/chartEx5.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'graf V'!$H$18:$H$25</cx:f>
        <cx:lvl ptCount="8">
          <cx:pt idx="0">Potravinářské výrobky</cx:pt>
          <cx:pt idx="1">Chemické látky 
a přípravky</cx:pt>
          <cx:pt idx="2">Základní kovy</cx:pt>
          <cx:pt idx="3">Pryžové 
a plastové 
výrobky</cx:pt>
          <cx:pt idx="4">Elektrická zařízení</cx:pt>
          <cx:pt idx="5">Stroje a zařízení </cx:pt>
          <cx:pt idx="6">Motorová vozidla </cx:pt>
          <cx:pt idx="7">Ostatní</cx:pt>
        </cx:lvl>
      </cx:strDim>
      <cx:numDim type="size">
        <cx:f>'graf V'!$I$18:$I$25</cx:f>
        <cx:lvl ptCount="8" formatCode="0,0%">
          <cx:pt idx="0">0.070000000000000007</cx:pt>
          <cx:pt idx="1">0.095000000000000001</cx:pt>
          <cx:pt idx="2">0.091999999999999998</cx:pt>
          <cx:pt idx="3">0.056000000000000001</cx:pt>
          <cx:pt idx="4">0.085999999999999993</cx:pt>
          <cx:pt idx="5">0.099000000000000005</cx:pt>
          <cx:pt idx="6">0.17999999999999999</cx:pt>
          <cx:pt idx="7">0.32200000000000001</cx:pt>
        </cx:lvl>
      </cx:numDim>
    </cx:data>
  </cx:chartData>
  <cx:chart>
    <cx:plotArea>
      <cx:plotAreaRegion>
        <cx:series layoutId="treemap" uniqueId="{DCCC8380-6414-4380-8FBA-C35C5C544623}">
          <cx:spPr>
            <a:ln w="3175">
              <a:solidFill>
                <a:schemeClr val="tx1">
                  <a:lumMod val="50000"/>
                  <a:lumOff val="50000"/>
                </a:schemeClr>
              </a:solidFill>
            </a:ln>
          </cx:spPr>
          <cx:dataPt idx="0">
            <cx:spPr>
              <a:solidFill>
                <a:srgbClr val="F4B6B9"/>
              </a:solidFill>
              <a:ln>
                <a:solidFill>
                  <a:srgbClr val="C00000"/>
                </a:solidFill>
              </a:ln>
            </cx:spPr>
          </cx:dataPt>
          <cx:dataPt idx="1">
            <cx:spPr>
              <a:solidFill>
                <a:srgbClr val="E2323A"/>
              </a:solidFill>
              <a:ln>
                <a:solidFill>
                  <a:srgbClr val="C00000"/>
                </a:solidFill>
              </a:ln>
            </cx:spPr>
          </cx:dataPt>
          <cx:dataPt idx="2">
            <cx:spPr>
              <a:solidFill>
                <a:srgbClr val="E7575E"/>
              </a:solidFill>
              <a:ln>
                <a:solidFill>
                  <a:srgbClr val="C00000"/>
                </a:solidFill>
              </a:ln>
            </cx:spPr>
          </cx:dataPt>
          <cx:dataPt idx="3">
            <cx:spPr>
              <a:solidFill>
                <a:srgbClr val="F6C0C3"/>
              </a:solidFill>
              <a:ln>
                <a:solidFill>
                  <a:srgbClr val="C00000"/>
                </a:solidFill>
              </a:ln>
            </cx:spPr>
          </cx:dataPt>
          <cx:dataPt idx="4">
            <cx:spPr>
              <a:solidFill>
                <a:srgbClr val="F2A4A8"/>
              </a:solidFill>
              <a:ln>
                <a:solidFill>
                  <a:srgbClr val="C00000"/>
                </a:solidFill>
              </a:ln>
            </cx:spPr>
          </cx:dataPt>
          <cx:dataPt idx="5">
            <cx:spPr>
              <a:solidFill>
                <a:srgbClr val="EE868B"/>
              </a:solidFill>
            </cx:spPr>
          </cx:dataPt>
          <cx:dataPt idx="6">
            <cx:spPr>
              <a:solidFill>
                <a:srgbClr val="BC1B21"/>
              </a:solidFill>
              <a:ln>
                <a:solidFill>
                  <a:srgbClr val="C00000"/>
                </a:solidFill>
              </a:ln>
            </cx:spPr>
          </cx:dataPt>
          <cx:dataPt idx="7">
            <cx:spPr>
              <a:solidFill>
                <a:srgbClr val="FADADC"/>
              </a:solidFill>
              <a:ln>
                <a:solidFill>
                  <a:srgbClr val="C00000"/>
                </a:solidFill>
              </a:ln>
            </cx:spPr>
          </cx:dataPt>
          <cx:dataLabels>
            <cx:txPr>
              <a:bodyPr spcFirstLastPara="1" vertOverflow="ellipsis" wrap="square" lIns="0" tIns="0" rIns="0" bIns="0" anchor="ctr" anchorCtr="1">
                <a:spAutoFit/>
              </a:bodyPr>
              <a:lstStyle/>
              <a:p>
                <a:pPr>
                  <a:defRPr lang="cs-CZ" sz="1000" b="1" i="0" u="none" strike="noStrike" kern="1200" baseline="0">
                    <a:solidFill>
                      <a:srgbClr val="BD1B21"/>
                    </a:solidFill>
                    <a:latin typeface="Arial" panose="020B0604020202020204" pitchFamily="34" charset="0"/>
                    <a:ea typeface="Arial" panose="020B0604020202020204" pitchFamily="34" charset="0"/>
                    <a:cs typeface="Arial" panose="020B0604020202020204" pitchFamily="34" charset="0"/>
                  </a:defRPr>
                </a:pPr>
                <a:endParaRPr lang="cs-CZ" sz="1000" b="1">
                  <a:solidFill>
                    <a:srgbClr val="BD1B21"/>
                  </a:solidFill>
                  <a:latin typeface="Arial" panose="020B0604020202020204" pitchFamily="34" charset="0"/>
                  <a:cs typeface="Arial" panose="020B0604020202020204" pitchFamily="34" charset="0"/>
                </a:endParaRPr>
              </a:p>
            </cx:txPr>
            <cx:visibility seriesName="0" categoryName="1" value="1"/>
            <cx:separator>
</cx:separator>
            <cx:dataLabel idx="0">
              <cx:txPr>
                <a:bodyPr spcFirstLastPara="1" vertOverflow="ellipsis" wrap="square" lIns="0" tIns="0" rIns="0" bIns="0" anchor="ctr" anchorCtr="1">
                  <a:spAutoFit/>
                </a:bodyPr>
                <a:lstStyle/>
                <a:p>
                  <a:pPr>
                    <a:defRPr>
                      <a:solidFill>
                        <a:srgbClr val="BD1B21"/>
                      </a:solidFill>
                    </a:defRPr>
                  </a:pPr>
                  <a:r>
                    <a:rPr lang="cs-CZ" b="1">
                      <a:solidFill>
                        <a:srgbClr val="BD1B21"/>
                      </a:solidFill>
                      <a:latin typeface="Arial" panose="020B0604020202020204" pitchFamily="34" charset="0"/>
                      <a:cs typeface="Arial" panose="020B0604020202020204" pitchFamily="34" charset="0"/>
                    </a:rPr>
                    <a:t>Potravinářské výrobky
7,0%</a:t>
                  </a:r>
                </a:p>
              </cx:txPr>
              <cx:visibility seriesName="0" categoryName="1" value="1"/>
              <cx:separator>
</cx:separator>
            </cx:dataLabel>
            <cx:dataLabel idx="1">
              <cx:txPr>
                <a:bodyPr spcFirstLastPara="1" vertOverflow="ellipsis" wrap="square" lIns="0" tIns="0" rIns="0" bIns="0" anchor="ctr" anchorCtr="1">
                  <a:spAutoFit/>
                </a:bodyPr>
                <a:lstStyle/>
                <a:p>
                  <a:pPr>
                    <a:defRPr>
                      <a:solidFill>
                        <a:schemeClr val="bg1"/>
                      </a:solidFill>
                    </a:defRPr>
                  </a:pPr>
                  <a:r>
                    <a:rPr lang="cs-CZ" b="1">
                      <a:solidFill>
                        <a:schemeClr val="bg1"/>
                      </a:solidFill>
                      <a:latin typeface="Arial" panose="020B0604020202020204" pitchFamily="34" charset="0"/>
                      <a:cs typeface="Arial" panose="020B0604020202020204" pitchFamily="34" charset="0"/>
                    </a:rPr>
                    <a:t>Chemické látky 
a přípravky
9,5%</a:t>
                  </a:r>
                </a:p>
              </cx:txPr>
              <cx:visibility seriesName="0" categoryName="1" value="1"/>
              <cx:separator>
</cx:separator>
            </cx:dataLabel>
            <cx:dataLabel idx="3">
              <cx:txPr>
                <a:bodyPr spcFirstLastPara="1" vertOverflow="ellipsis" wrap="square" lIns="0" tIns="0" rIns="0" bIns="0" anchor="ctr" anchorCtr="1">
                  <a:spAutoFit/>
                </a:bodyPr>
                <a:lstStyle/>
                <a:p>
                  <a:pPr>
                    <a:defRPr sz="1000">
                      <a:solidFill>
                        <a:srgbClr val="BD1B21"/>
                      </a:solidFill>
                    </a:defRPr>
                  </a:pPr>
                  <a:r>
                    <a:rPr lang="cs-CZ" sz="1000" b="1">
                      <a:solidFill>
                        <a:srgbClr val="BD1B21"/>
                      </a:solidFill>
                      <a:latin typeface="Arial" panose="020B0604020202020204" pitchFamily="34" charset="0"/>
                      <a:cs typeface="Arial" panose="020B0604020202020204" pitchFamily="34" charset="0"/>
                    </a:rPr>
                    <a:t>Pryžové 
a plastové 
výrobky
5,6%</a:t>
                  </a:r>
                </a:p>
              </cx:txPr>
              <cx:visibility seriesName="0" categoryName="1" value="1"/>
              <cx:separator>
</cx:separator>
            </cx:dataLabel>
            <cx:dataLabel idx="4">
              <cx:txPr>
                <a:bodyPr spcFirstLastPara="1" vertOverflow="ellipsis" wrap="square" lIns="0" tIns="0" rIns="0" bIns="0" anchor="ctr" anchorCtr="1">
                  <a:spAutoFit/>
                </a:bodyPr>
                <a:lstStyle/>
                <a:p>
                  <a:pPr>
                    <a:defRPr>
                      <a:solidFill>
                        <a:srgbClr val="BD1B21"/>
                      </a:solidFill>
                    </a:defRPr>
                  </a:pPr>
                  <a:r>
                    <a:rPr lang="cs-CZ" b="1">
                      <a:solidFill>
                        <a:srgbClr val="BD1B21"/>
                      </a:solidFill>
                      <a:latin typeface="Arial" panose="020B0604020202020204" pitchFamily="34" charset="0"/>
                      <a:cs typeface="Arial" panose="020B0604020202020204" pitchFamily="34" charset="0"/>
                    </a:rPr>
                    <a:t>Elektrická zařízení
8,6%</a:t>
                  </a:r>
                </a:p>
              </cx:txPr>
              <cx:visibility seriesName="0" categoryName="1" value="1"/>
              <cx:separator>
</cx:separator>
            </cx:dataLabel>
            <cx:dataLabel idx="6">
              <cx:txPr>
                <a:bodyPr spcFirstLastPara="1" vertOverflow="ellipsis" wrap="square" lIns="0" tIns="0" rIns="0" bIns="0" anchor="ctr" anchorCtr="1">
                  <a:spAutoFit/>
                </a:bodyPr>
                <a:lstStyle/>
                <a:p>
                  <a:pPr>
                    <a:defRPr>
                      <a:solidFill>
                        <a:schemeClr val="bg1"/>
                      </a:solidFill>
                    </a:defRPr>
                  </a:pPr>
                  <a:r>
                    <a:rPr lang="cs-CZ" b="1">
                      <a:solidFill>
                        <a:schemeClr val="bg1"/>
                      </a:solidFill>
                      <a:latin typeface="Arial" panose="020B0604020202020204" pitchFamily="34" charset="0"/>
                      <a:cs typeface="Arial" panose="020B0604020202020204" pitchFamily="34" charset="0"/>
                    </a:rPr>
                    <a:t>Motorová vozidla 
18,0%</a:t>
                  </a:r>
                </a:p>
              </cx:txPr>
              <cx:visibility seriesName="0" categoryName="1" value="1"/>
              <cx:separator>
</cx:separator>
            </cx:dataLabel>
            <cx:dataLabel idx="7">
              <cx:txPr>
                <a:bodyPr spcFirstLastPara="1" vertOverflow="ellipsis" wrap="square" lIns="0" tIns="0" rIns="0" bIns="0" anchor="ctr" anchorCtr="1">
                  <a:spAutoFit/>
                </a:bodyPr>
                <a:lstStyle/>
                <a:p>
                  <a:pPr>
                    <a:defRPr>
                      <a:solidFill>
                        <a:srgbClr val="BD1B21"/>
                      </a:solidFill>
                    </a:defRPr>
                  </a:pPr>
                  <a:r>
                    <a:rPr lang="cs-CZ" b="1">
                      <a:solidFill>
                        <a:srgbClr val="BD1B21"/>
                      </a:solidFill>
                      <a:latin typeface="Arial" panose="020B0604020202020204" pitchFamily="34" charset="0"/>
                      <a:cs typeface="Arial" panose="020B0604020202020204" pitchFamily="34" charset="0"/>
                    </a:rPr>
                    <a:t>Ostatní
32,2%</a:t>
                  </a:r>
                </a:p>
              </cx:txPr>
              <cx:visibility seriesName="0" categoryName="1" value="1"/>
              <cx:separator>
</cx:separator>
            </cx:dataLabel>
          </cx:dataLabels>
          <cx:dataId val="0"/>
          <cx:layoutPr>
            <cx:parentLabelLayout val="overlapping"/>
          </cx:layoutPr>
        </cx:series>
      </cx:plotAreaRegion>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bg1"/>
    </cs:fontRef>
    <cs:defRPr sz="900" kern="1200"/>
    <cs:bodyPr lIns="38100" tIns="19050" rIns="38100" bIns="19050">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4.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bg1"/>
    </cs:fontRef>
    <cs:defRPr sz="900" kern="1200"/>
    <cs:bodyPr lIns="38100" tIns="19050" rIns="38100" bIns="19050">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4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bg1"/>
    </cs:fontRef>
    <cs:defRPr sz="900" kern="1200"/>
    <cs:bodyPr lIns="38100" tIns="19050" rIns="38100" bIns="19050">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bg1"/>
    </cs:fontRef>
    <cs:defRPr sz="900" kern="1200"/>
    <cs:bodyPr lIns="38100" tIns="19050" rIns="38100" bIns="19050">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410">
  <cs:axisTitle>
    <cs:lnRef idx="0"/>
    <cs:fillRef idx="0"/>
    <cs:effectRef idx="0"/>
    <cs:fontRef idx="minor">
      <a:schemeClr val="tx1">
        <a:lumMod val="65000"/>
        <a:lumOff val="35000"/>
      </a:schemeClr>
    </cs:fontRef>
    <cs:spPr>
      <a:solidFill>
        <a:schemeClr val="bg1">
          <a:lumMod val="65000"/>
        </a:schemeClr>
      </a:solidFill>
      <a:ln w="19050">
        <a:solidFill>
          <a:schemeClr val="bg1"/>
        </a:solidFill>
      </a:ln>
    </cs:spPr>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bg1"/>
    </cs:fontRef>
    <cs:defRPr sz="900" kern="1200"/>
    <cs:bodyPr lIns="38100" tIns="19050" rIns="38100" bIns="19050">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900"/>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jpg"/><Relationship Id="rId2" Type="http://schemas.openxmlformats.org/officeDocument/2006/relationships/image" Target="../media/image6.jpeg"/><Relationship Id="rId1" Type="http://schemas.openxmlformats.org/officeDocument/2006/relationships/image" Target="../media/image5.jpeg"/><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diagrams/_rels/data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jpeg"/><Relationship Id="rId7" Type="http://schemas.openxmlformats.org/officeDocument/2006/relationships/image" Target="../media/image11.jpg"/><Relationship Id="rId2" Type="http://schemas.openxmlformats.org/officeDocument/2006/relationships/image" Target="../media/image7.jpeg"/><Relationship Id="rId1" Type="http://schemas.openxmlformats.org/officeDocument/2006/relationships/image" Target="../media/image5.jpeg"/><Relationship Id="rId6" Type="http://schemas.openxmlformats.org/officeDocument/2006/relationships/image" Target="../media/image10.jpeg"/><Relationship Id="rId5" Type="http://schemas.openxmlformats.org/officeDocument/2006/relationships/image" Target="../media/image8.png"/><Relationship Id="rId10" Type="http://schemas.openxmlformats.org/officeDocument/2006/relationships/image" Target="../media/image14.png"/><Relationship Id="rId4" Type="http://schemas.openxmlformats.org/officeDocument/2006/relationships/image" Target="../media/image9.jpeg"/><Relationship Id="rId9"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jpg"/><Relationship Id="rId2" Type="http://schemas.openxmlformats.org/officeDocument/2006/relationships/image" Target="../media/image6.jpeg"/><Relationship Id="rId1" Type="http://schemas.openxmlformats.org/officeDocument/2006/relationships/image" Target="../media/image5.jpeg"/><Relationship Id="rId6" Type="http://schemas.openxmlformats.org/officeDocument/2006/relationships/image" Target="../media/image10.jpeg"/><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jpeg"/><Relationship Id="rId7" Type="http://schemas.openxmlformats.org/officeDocument/2006/relationships/image" Target="../media/image11.jpg"/><Relationship Id="rId2" Type="http://schemas.openxmlformats.org/officeDocument/2006/relationships/image" Target="../media/image7.jpeg"/><Relationship Id="rId1" Type="http://schemas.openxmlformats.org/officeDocument/2006/relationships/image" Target="../media/image5.jpeg"/><Relationship Id="rId6" Type="http://schemas.openxmlformats.org/officeDocument/2006/relationships/image" Target="../media/image10.jpeg"/><Relationship Id="rId5" Type="http://schemas.openxmlformats.org/officeDocument/2006/relationships/image" Target="../media/image8.png"/><Relationship Id="rId10" Type="http://schemas.openxmlformats.org/officeDocument/2006/relationships/image" Target="../media/image14.png"/><Relationship Id="rId4" Type="http://schemas.openxmlformats.org/officeDocument/2006/relationships/image" Target="../media/image9.jpe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8E8FB-B0CD-4CF6-B6D6-8B95E8B1DB64}" type="doc">
      <dgm:prSet loTypeId="urn:microsoft.com/office/officeart/2005/8/layout/vList3" loCatId="picture" qsTypeId="urn:microsoft.com/office/officeart/2005/8/quickstyle/simple1" qsCatId="simple" csTypeId="urn:microsoft.com/office/officeart/2005/8/colors/accent1_2" csCatId="accent1" phldr="1"/>
      <dgm:spPr/>
      <dgm:t>
        <a:bodyPr/>
        <a:lstStyle/>
        <a:p>
          <a:endParaRPr lang="cs-CZ"/>
        </a:p>
      </dgm:t>
    </dgm:pt>
    <dgm:pt modelId="{09F42192-E6EE-43E5-A1D0-7F8CF29451D2}">
      <dgm:prSet phldrT="[Text]" custT="1"/>
      <dgm:spPr>
        <a:solidFill>
          <a:srgbClr val="0071BC"/>
        </a:solidFill>
      </dgm:spPr>
      <dgm:t>
        <a:bodyPr/>
        <a:lstStyle/>
        <a:p>
          <a:r>
            <a:rPr lang="cs-CZ" sz="1400" dirty="0" smtClean="0">
              <a:latin typeface="Arial" panose="020B0604020202020204" pitchFamily="34" charset="0"/>
              <a:cs typeface="Arial" panose="020B0604020202020204" pitchFamily="34" charset="0"/>
            </a:rPr>
            <a:t>Německo</a:t>
          </a:r>
          <a:endParaRPr lang="cs-CZ" sz="1400" dirty="0">
            <a:latin typeface="Arial" panose="020B0604020202020204" pitchFamily="34" charset="0"/>
            <a:cs typeface="Arial" panose="020B0604020202020204" pitchFamily="34" charset="0"/>
          </a:endParaRPr>
        </a:p>
      </dgm:t>
    </dgm:pt>
    <dgm:pt modelId="{6E86DECC-C167-4DC8-B7F7-08EEC9EB8C89}" type="parTrans" cxnId="{5DC5C071-1A0C-4957-91E6-B7C08AFDADDD}">
      <dgm:prSet/>
      <dgm:spPr/>
      <dgm:t>
        <a:bodyPr/>
        <a:lstStyle/>
        <a:p>
          <a:endParaRPr lang="cs-CZ" sz="1400">
            <a:latin typeface="Arial" panose="020B0604020202020204" pitchFamily="34" charset="0"/>
            <a:cs typeface="Arial" panose="020B0604020202020204" pitchFamily="34" charset="0"/>
          </a:endParaRPr>
        </a:p>
      </dgm:t>
    </dgm:pt>
    <dgm:pt modelId="{8FB344B5-ECB8-4618-8B6B-BD44FC369690}" type="sibTrans" cxnId="{5DC5C071-1A0C-4957-91E6-B7C08AFDADDD}">
      <dgm:prSet/>
      <dgm:spPr/>
      <dgm:t>
        <a:bodyPr/>
        <a:lstStyle/>
        <a:p>
          <a:endParaRPr lang="cs-CZ" sz="1400">
            <a:latin typeface="Arial" panose="020B0604020202020204" pitchFamily="34" charset="0"/>
            <a:cs typeface="Arial" panose="020B0604020202020204" pitchFamily="34" charset="0"/>
          </a:endParaRPr>
        </a:p>
      </dgm:t>
    </dgm:pt>
    <dgm:pt modelId="{29E46C5F-7F83-41D7-A9B0-99544F08AB7B}">
      <dgm:prSet phldrT="[Text]" custT="1"/>
      <dgm:spPr>
        <a:solidFill>
          <a:srgbClr val="0071BC"/>
        </a:solidFill>
      </dgm:spPr>
      <dgm:t>
        <a:bodyPr/>
        <a:lstStyle/>
        <a:p>
          <a:r>
            <a:rPr lang="cs-CZ" sz="1400" dirty="0" smtClean="0">
              <a:latin typeface="Arial" panose="020B0604020202020204" pitchFamily="34" charset="0"/>
              <a:cs typeface="Arial" panose="020B0604020202020204" pitchFamily="34" charset="0"/>
            </a:rPr>
            <a:t>Slovensko</a:t>
          </a:r>
          <a:endParaRPr lang="cs-CZ" sz="1400" dirty="0">
            <a:latin typeface="Arial" panose="020B0604020202020204" pitchFamily="34" charset="0"/>
            <a:cs typeface="Arial" panose="020B0604020202020204" pitchFamily="34" charset="0"/>
          </a:endParaRPr>
        </a:p>
      </dgm:t>
    </dgm:pt>
    <dgm:pt modelId="{CC4B8C0B-D5CB-4956-9625-48D8BE0936B7}" type="parTrans" cxnId="{2997BE98-BA79-4B83-BA45-7F4E49B748F1}">
      <dgm:prSet/>
      <dgm:spPr/>
      <dgm:t>
        <a:bodyPr/>
        <a:lstStyle/>
        <a:p>
          <a:endParaRPr lang="cs-CZ" sz="1400">
            <a:latin typeface="Arial" panose="020B0604020202020204" pitchFamily="34" charset="0"/>
            <a:cs typeface="Arial" panose="020B0604020202020204" pitchFamily="34" charset="0"/>
          </a:endParaRPr>
        </a:p>
      </dgm:t>
    </dgm:pt>
    <dgm:pt modelId="{DDD9EE57-BC6A-4A66-ACF6-238FC17BDDE3}" type="sibTrans" cxnId="{2997BE98-BA79-4B83-BA45-7F4E49B748F1}">
      <dgm:prSet/>
      <dgm:spPr/>
      <dgm:t>
        <a:bodyPr/>
        <a:lstStyle/>
        <a:p>
          <a:endParaRPr lang="cs-CZ" sz="1400">
            <a:latin typeface="Arial" panose="020B0604020202020204" pitchFamily="34" charset="0"/>
            <a:cs typeface="Arial" panose="020B0604020202020204" pitchFamily="34" charset="0"/>
          </a:endParaRPr>
        </a:p>
      </dgm:t>
    </dgm:pt>
    <dgm:pt modelId="{1B134548-5663-47D9-A7EA-8DB6FC21D733}">
      <dgm:prSet phldrT="[Text]" custT="1"/>
      <dgm:spPr>
        <a:solidFill>
          <a:srgbClr val="0071BC"/>
        </a:solidFill>
      </dgm:spPr>
      <dgm:t>
        <a:bodyPr/>
        <a:lstStyle/>
        <a:p>
          <a:r>
            <a:rPr lang="cs-CZ" sz="1400" dirty="0" smtClean="0">
              <a:latin typeface="Arial" panose="020B0604020202020204" pitchFamily="34" charset="0"/>
              <a:cs typeface="Arial" panose="020B0604020202020204" pitchFamily="34" charset="0"/>
            </a:rPr>
            <a:t>Polsko</a:t>
          </a:r>
          <a:endParaRPr lang="cs-CZ" sz="1400" dirty="0">
            <a:latin typeface="Arial" panose="020B0604020202020204" pitchFamily="34" charset="0"/>
            <a:cs typeface="Arial" panose="020B0604020202020204" pitchFamily="34" charset="0"/>
          </a:endParaRPr>
        </a:p>
      </dgm:t>
    </dgm:pt>
    <dgm:pt modelId="{92262EBC-FD37-459E-AE7C-9A0AF46CCA4C}" type="parTrans" cxnId="{52D7A35B-6241-401F-8E1C-86F2C32BB737}">
      <dgm:prSet/>
      <dgm:spPr/>
      <dgm:t>
        <a:bodyPr/>
        <a:lstStyle/>
        <a:p>
          <a:endParaRPr lang="cs-CZ" sz="1400">
            <a:latin typeface="Arial" panose="020B0604020202020204" pitchFamily="34" charset="0"/>
            <a:cs typeface="Arial" panose="020B0604020202020204" pitchFamily="34" charset="0"/>
          </a:endParaRPr>
        </a:p>
      </dgm:t>
    </dgm:pt>
    <dgm:pt modelId="{D05B57A9-174F-41DB-8127-F4493A76E91E}" type="sibTrans" cxnId="{52D7A35B-6241-401F-8E1C-86F2C32BB737}">
      <dgm:prSet/>
      <dgm:spPr/>
      <dgm:t>
        <a:bodyPr/>
        <a:lstStyle/>
        <a:p>
          <a:endParaRPr lang="cs-CZ" sz="1400">
            <a:latin typeface="Arial" panose="020B0604020202020204" pitchFamily="34" charset="0"/>
            <a:cs typeface="Arial" panose="020B0604020202020204" pitchFamily="34" charset="0"/>
          </a:endParaRPr>
        </a:p>
      </dgm:t>
    </dgm:pt>
    <dgm:pt modelId="{E7A37FD7-082A-49DB-BB3C-3BE6D0F34CF7}">
      <dgm:prSet custT="1"/>
      <dgm:spPr>
        <a:solidFill>
          <a:srgbClr val="0071BC"/>
        </a:solidFill>
      </dgm:spPr>
      <dgm:t>
        <a:bodyPr/>
        <a:lstStyle/>
        <a:p>
          <a:r>
            <a:rPr lang="cs-CZ" sz="1400" dirty="0" smtClean="0">
              <a:latin typeface="Arial" panose="020B0604020202020204" pitchFamily="34" charset="0"/>
              <a:cs typeface="Arial" panose="020B0604020202020204" pitchFamily="34" charset="0"/>
            </a:rPr>
            <a:t>Francie</a:t>
          </a:r>
          <a:endParaRPr lang="cs-CZ" sz="1400" dirty="0">
            <a:latin typeface="Arial" panose="020B0604020202020204" pitchFamily="34" charset="0"/>
            <a:cs typeface="Arial" panose="020B0604020202020204" pitchFamily="34" charset="0"/>
          </a:endParaRPr>
        </a:p>
      </dgm:t>
    </dgm:pt>
    <dgm:pt modelId="{7E6A3360-FFAE-4B95-904D-DEFF7022FF0A}" type="parTrans" cxnId="{EB21EAE1-C71A-49A7-8AEA-A4D767F50E24}">
      <dgm:prSet/>
      <dgm:spPr/>
      <dgm:t>
        <a:bodyPr/>
        <a:lstStyle/>
        <a:p>
          <a:endParaRPr lang="cs-CZ" sz="1400">
            <a:latin typeface="Arial" panose="020B0604020202020204" pitchFamily="34" charset="0"/>
            <a:cs typeface="Arial" panose="020B0604020202020204" pitchFamily="34" charset="0"/>
          </a:endParaRPr>
        </a:p>
      </dgm:t>
    </dgm:pt>
    <dgm:pt modelId="{07C8A01E-234A-477C-A636-9B4554BB8549}" type="sibTrans" cxnId="{EB21EAE1-C71A-49A7-8AEA-A4D767F50E24}">
      <dgm:prSet/>
      <dgm:spPr/>
      <dgm:t>
        <a:bodyPr/>
        <a:lstStyle/>
        <a:p>
          <a:endParaRPr lang="cs-CZ" sz="1400">
            <a:latin typeface="Arial" panose="020B0604020202020204" pitchFamily="34" charset="0"/>
            <a:cs typeface="Arial" panose="020B0604020202020204" pitchFamily="34" charset="0"/>
          </a:endParaRPr>
        </a:p>
      </dgm:t>
    </dgm:pt>
    <dgm:pt modelId="{6EEDE9FB-70AA-43F1-8A26-397FC7B27102}">
      <dgm:prSet custT="1"/>
      <dgm:spPr>
        <a:solidFill>
          <a:srgbClr val="0071BC"/>
        </a:solidFill>
      </dgm:spPr>
      <dgm:t>
        <a:bodyPr/>
        <a:lstStyle/>
        <a:p>
          <a:r>
            <a:rPr lang="cs-CZ" sz="1400" dirty="0" smtClean="0">
              <a:latin typeface="Arial" panose="020B0604020202020204" pitchFamily="34" charset="0"/>
              <a:cs typeface="Arial" panose="020B0604020202020204" pitchFamily="34" charset="0"/>
            </a:rPr>
            <a:t>Itálie</a:t>
          </a:r>
          <a:endParaRPr lang="cs-CZ" sz="1400" dirty="0">
            <a:latin typeface="Arial" panose="020B0604020202020204" pitchFamily="34" charset="0"/>
            <a:cs typeface="Arial" panose="020B0604020202020204" pitchFamily="34" charset="0"/>
          </a:endParaRPr>
        </a:p>
      </dgm:t>
    </dgm:pt>
    <dgm:pt modelId="{15F5954F-2DE4-46C5-9E48-88B31B7B700D}" type="parTrans" cxnId="{3BBDFB1D-F942-4EC8-A253-BDA173B16331}">
      <dgm:prSet/>
      <dgm:spPr/>
      <dgm:t>
        <a:bodyPr/>
        <a:lstStyle/>
        <a:p>
          <a:endParaRPr lang="cs-CZ" sz="1400">
            <a:latin typeface="Arial" panose="020B0604020202020204" pitchFamily="34" charset="0"/>
            <a:cs typeface="Arial" panose="020B0604020202020204" pitchFamily="34" charset="0"/>
          </a:endParaRPr>
        </a:p>
      </dgm:t>
    </dgm:pt>
    <dgm:pt modelId="{C0DB876C-CBF1-42E8-8680-A952DBDA3CD0}" type="sibTrans" cxnId="{3BBDFB1D-F942-4EC8-A253-BDA173B16331}">
      <dgm:prSet/>
      <dgm:spPr/>
      <dgm:t>
        <a:bodyPr/>
        <a:lstStyle/>
        <a:p>
          <a:endParaRPr lang="cs-CZ" sz="1400">
            <a:latin typeface="Arial" panose="020B0604020202020204" pitchFamily="34" charset="0"/>
            <a:cs typeface="Arial" panose="020B0604020202020204" pitchFamily="34" charset="0"/>
          </a:endParaRPr>
        </a:p>
      </dgm:t>
    </dgm:pt>
    <dgm:pt modelId="{795EABC8-FB62-4534-8AFF-25F010B08031}">
      <dgm:prSet custT="1"/>
      <dgm:spPr>
        <a:solidFill>
          <a:srgbClr val="0071BC"/>
        </a:solidFill>
      </dgm:spPr>
      <dgm:t>
        <a:bodyPr/>
        <a:lstStyle/>
        <a:p>
          <a:r>
            <a:rPr lang="cs-CZ" sz="1400" dirty="0" smtClean="0">
              <a:latin typeface="Arial" panose="020B0604020202020204" pitchFamily="34" charset="0"/>
              <a:cs typeface="Arial" panose="020B0604020202020204" pitchFamily="34" charset="0"/>
            </a:rPr>
            <a:t>Rakousko</a:t>
          </a:r>
          <a:endParaRPr lang="cs-CZ" sz="1400" dirty="0">
            <a:latin typeface="Arial" panose="020B0604020202020204" pitchFamily="34" charset="0"/>
            <a:cs typeface="Arial" panose="020B0604020202020204" pitchFamily="34" charset="0"/>
          </a:endParaRPr>
        </a:p>
      </dgm:t>
    </dgm:pt>
    <dgm:pt modelId="{1A7DB349-DF8D-4326-961A-BF8D6A5CE286}" type="parTrans" cxnId="{A0A03C20-D86E-4836-BAEF-AA4314B37F61}">
      <dgm:prSet/>
      <dgm:spPr/>
      <dgm:t>
        <a:bodyPr/>
        <a:lstStyle/>
        <a:p>
          <a:endParaRPr lang="cs-CZ" sz="1400">
            <a:latin typeface="Arial" panose="020B0604020202020204" pitchFamily="34" charset="0"/>
            <a:cs typeface="Arial" panose="020B0604020202020204" pitchFamily="34" charset="0"/>
          </a:endParaRPr>
        </a:p>
      </dgm:t>
    </dgm:pt>
    <dgm:pt modelId="{BB9F6C3B-B2D6-450B-8734-FC1C3AF53B05}" type="sibTrans" cxnId="{A0A03C20-D86E-4836-BAEF-AA4314B37F61}">
      <dgm:prSet/>
      <dgm:spPr/>
      <dgm:t>
        <a:bodyPr/>
        <a:lstStyle/>
        <a:p>
          <a:endParaRPr lang="cs-CZ" sz="1400">
            <a:latin typeface="Arial" panose="020B0604020202020204" pitchFamily="34" charset="0"/>
            <a:cs typeface="Arial" panose="020B0604020202020204" pitchFamily="34" charset="0"/>
          </a:endParaRPr>
        </a:p>
      </dgm:t>
    </dgm:pt>
    <dgm:pt modelId="{A43B8372-F6C8-4FC4-A0BC-1A8581701042}">
      <dgm:prSet custT="1"/>
      <dgm:spPr>
        <a:solidFill>
          <a:srgbClr val="0071BC"/>
        </a:solidFill>
      </dgm:spPr>
      <dgm:t>
        <a:bodyPr/>
        <a:lstStyle/>
        <a:p>
          <a:r>
            <a:rPr lang="cs-CZ" sz="1400" dirty="0" smtClean="0">
              <a:latin typeface="Arial" panose="020B0604020202020204" pitchFamily="34" charset="0"/>
              <a:cs typeface="Arial" panose="020B0604020202020204" pitchFamily="34" charset="0"/>
            </a:rPr>
            <a:t>Nizozemsko</a:t>
          </a:r>
          <a:endParaRPr lang="cs-CZ" sz="1400" dirty="0">
            <a:latin typeface="Arial" panose="020B0604020202020204" pitchFamily="34" charset="0"/>
            <a:cs typeface="Arial" panose="020B0604020202020204" pitchFamily="34" charset="0"/>
          </a:endParaRPr>
        </a:p>
      </dgm:t>
    </dgm:pt>
    <dgm:pt modelId="{E194164C-47C9-4113-9460-4C4AE19DA0D4}" type="parTrans" cxnId="{EF5753B4-D7CC-4D24-A30A-E24DD1FA7C73}">
      <dgm:prSet/>
      <dgm:spPr/>
      <dgm:t>
        <a:bodyPr/>
        <a:lstStyle/>
        <a:p>
          <a:endParaRPr lang="cs-CZ" sz="1400">
            <a:latin typeface="Arial" panose="020B0604020202020204" pitchFamily="34" charset="0"/>
            <a:cs typeface="Arial" panose="020B0604020202020204" pitchFamily="34" charset="0"/>
          </a:endParaRPr>
        </a:p>
      </dgm:t>
    </dgm:pt>
    <dgm:pt modelId="{D08F5AE5-5473-4CFA-A833-C334A5F22475}" type="sibTrans" cxnId="{EF5753B4-D7CC-4D24-A30A-E24DD1FA7C73}">
      <dgm:prSet/>
      <dgm:spPr/>
      <dgm:t>
        <a:bodyPr/>
        <a:lstStyle/>
        <a:p>
          <a:endParaRPr lang="cs-CZ" sz="1400">
            <a:latin typeface="Arial" panose="020B0604020202020204" pitchFamily="34" charset="0"/>
            <a:cs typeface="Arial" panose="020B0604020202020204" pitchFamily="34" charset="0"/>
          </a:endParaRPr>
        </a:p>
      </dgm:t>
    </dgm:pt>
    <dgm:pt modelId="{A0699FDA-3FCE-4D3E-B90F-BCE925FADEB6}">
      <dgm:prSet custT="1"/>
      <dgm:spPr>
        <a:solidFill>
          <a:srgbClr val="0071BC"/>
        </a:solidFill>
      </dgm:spPr>
      <dgm:t>
        <a:bodyPr/>
        <a:lstStyle/>
        <a:p>
          <a:r>
            <a:rPr lang="cs-CZ" sz="1400" dirty="0" smtClean="0">
              <a:latin typeface="Arial" panose="020B0604020202020204" pitchFamily="34" charset="0"/>
              <a:cs typeface="Arial" panose="020B0604020202020204" pitchFamily="34" charset="0"/>
            </a:rPr>
            <a:t>Maďarsko</a:t>
          </a:r>
          <a:endParaRPr lang="cs-CZ" sz="1400" dirty="0">
            <a:latin typeface="Arial" panose="020B0604020202020204" pitchFamily="34" charset="0"/>
            <a:cs typeface="Arial" panose="020B0604020202020204" pitchFamily="34" charset="0"/>
          </a:endParaRPr>
        </a:p>
      </dgm:t>
    </dgm:pt>
    <dgm:pt modelId="{FDFDF217-AC2F-4EF3-B196-92AC9BA37F61}" type="parTrans" cxnId="{48CAAC0F-3E03-414B-AA44-4AF0E79ADCB9}">
      <dgm:prSet/>
      <dgm:spPr/>
      <dgm:t>
        <a:bodyPr/>
        <a:lstStyle/>
        <a:p>
          <a:endParaRPr lang="cs-CZ" sz="1400">
            <a:latin typeface="Arial" panose="020B0604020202020204" pitchFamily="34" charset="0"/>
            <a:cs typeface="Arial" panose="020B0604020202020204" pitchFamily="34" charset="0"/>
          </a:endParaRPr>
        </a:p>
      </dgm:t>
    </dgm:pt>
    <dgm:pt modelId="{025D17FA-F4B7-4A35-B0C8-21E2ABCD4068}" type="sibTrans" cxnId="{48CAAC0F-3E03-414B-AA44-4AF0E79ADCB9}">
      <dgm:prSet/>
      <dgm:spPr/>
      <dgm:t>
        <a:bodyPr/>
        <a:lstStyle/>
        <a:p>
          <a:endParaRPr lang="cs-CZ" sz="1400">
            <a:latin typeface="Arial" panose="020B0604020202020204" pitchFamily="34" charset="0"/>
            <a:cs typeface="Arial" panose="020B0604020202020204" pitchFamily="34" charset="0"/>
          </a:endParaRPr>
        </a:p>
      </dgm:t>
    </dgm:pt>
    <dgm:pt modelId="{454A19AF-9014-4434-B00B-284EC79F6BE2}">
      <dgm:prSet custT="1"/>
      <dgm:spPr>
        <a:solidFill>
          <a:srgbClr val="0071BC"/>
        </a:solidFill>
      </dgm:spPr>
      <dgm:t>
        <a:bodyPr/>
        <a:lstStyle/>
        <a:p>
          <a:r>
            <a:rPr lang="cs-CZ" sz="1400" dirty="0" smtClean="0">
              <a:latin typeface="Arial" panose="020B0604020202020204" pitchFamily="34" charset="0"/>
              <a:cs typeface="Arial" panose="020B0604020202020204" pitchFamily="34" charset="0"/>
            </a:rPr>
            <a:t>Španělsko</a:t>
          </a:r>
          <a:endParaRPr lang="cs-CZ" sz="1400" dirty="0">
            <a:latin typeface="Arial" panose="020B0604020202020204" pitchFamily="34" charset="0"/>
            <a:cs typeface="Arial" panose="020B0604020202020204" pitchFamily="34" charset="0"/>
          </a:endParaRPr>
        </a:p>
      </dgm:t>
    </dgm:pt>
    <dgm:pt modelId="{5E33106D-B60B-402B-8412-455BE778615F}" type="parTrans" cxnId="{6DA198C1-009E-42BF-9112-8895DF81F949}">
      <dgm:prSet/>
      <dgm:spPr/>
      <dgm:t>
        <a:bodyPr/>
        <a:lstStyle/>
        <a:p>
          <a:endParaRPr lang="cs-CZ" sz="1400">
            <a:latin typeface="Arial" panose="020B0604020202020204" pitchFamily="34" charset="0"/>
            <a:cs typeface="Arial" panose="020B0604020202020204" pitchFamily="34" charset="0"/>
          </a:endParaRPr>
        </a:p>
      </dgm:t>
    </dgm:pt>
    <dgm:pt modelId="{14EB5DCC-8121-4075-A122-F9C0B223C47B}" type="sibTrans" cxnId="{6DA198C1-009E-42BF-9112-8895DF81F949}">
      <dgm:prSet/>
      <dgm:spPr/>
      <dgm:t>
        <a:bodyPr/>
        <a:lstStyle/>
        <a:p>
          <a:endParaRPr lang="cs-CZ" sz="1400">
            <a:latin typeface="Arial" panose="020B0604020202020204" pitchFamily="34" charset="0"/>
            <a:cs typeface="Arial" panose="020B0604020202020204" pitchFamily="34" charset="0"/>
          </a:endParaRPr>
        </a:p>
      </dgm:t>
    </dgm:pt>
    <dgm:pt modelId="{37E8B63F-B04E-4066-82A4-75C4D1722EC2}">
      <dgm:prSet custT="1"/>
      <dgm:spPr>
        <a:solidFill>
          <a:srgbClr val="0071BC"/>
        </a:solidFill>
      </dgm:spPr>
      <dgm:t>
        <a:bodyPr/>
        <a:lstStyle/>
        <a:p>
          <a:r>
            <a:rPr lang="cs-CZ" sz="1400" dirty="0" smtClean="0">
              <a:latin typeface="Arial" panose="020B0604020202020204" pitchFamily="34" charset="0"/>
              <a:cs typeface="Arial" panose="020B0604020202020204" pitchFamily="34" charset="0"/>
            </a:rPr>
            <a:t>Belgie</a:t>
          </a:r>
          <a:endParaRPr lang="cs-CZ" sz="1400" dirty="0">
            <a:latin typeface="Arial" panose="020B0604020202020204" pitchFamily="34" charset="0"/>
            <a:cs typeface="Arial" panose="020B0604020202020204" pitchFamily="34" charset="0"/>
          </a:endParaRPr>
        </a:p>
      </dgm:t>
    </dgm:pt>
    <dgm:pt modelId="{73DE0B26-41FA-414E-B058-411728061724}" type="parTrans" cxnId="{5FD06412-BBC1-43BE-83DC-8296F638ED2D}">
      <dgm:prSet/>
      <dgm:spPr/>
      <dgm:t>
        <a:bodyPr/>
        <a:lstStyle/>
        <a:p>
          <a:endParaRPr lang="cs-CZ" sz="1400">
            <a:latin typeface="Arial" panose="020B0604020202020204" pitchFamily="34" charset="0"/>
            <a:cs typeface="Arial" panose="020B0604020202020204" pitchFamily="34" charset="0"/>
          </a:endParaRPr>
        </a:p>
      </dgm:t>
    </dgm:pt>
    <dgm:pt modelId="{5D591C19-B30A-41F8-A6C2-B7ED28F2F15C}" type="sibTrans" cxnId="{5FD06412-BBC1-43BE-83DC-8296F638ED2D}">
      <dgm:prSet/>
      <dgm:spPr/>
      <dgm:t>
        <a:bodyPr/>
        <a:lstStyle/>
        <a:p>
          <a:endParaRPr lang="cs-CZ" sz="1400">
            <a:latin typeface="Arial" panose="020B0604020202020204" pitchFamily="34" charset="0"/>
            <a:cs typeface="Arial" panose="020B0604020202020204" pitchFamily="34" charset="0"/>
          </a:endParaRPr>
        </a:p>
      </dgm:t>
    </dgm:pt>
    <dgm:pt modelId="{3D01A33F-F2E7-4596-BD42-1B48C03EA89E}" type="pres">
      <dgm:prSet presAssocID="{C2A8E8FB-B0CD-4CF6-B6D6-8B95E8B1DB64}" presName="linearFlow" presStyleCnt="0">
        <dgm:presLayoutVars>
          <dgm:dir/>
          <dgm:resizeHandles val="exact"/>
        </dgm:presLayoutVars>
      </dgm:prSet>
      <dgm:spPr/>
      <dgm:t>
        <a:bodyPr/>
        <a:lstStyle/>
        <a:p>
          <a:endParaRPr lang="cs-CZ"/>
        </a:p>
      </dgm:t>
    </dgm:pt>
    <dgm:pt modelId="{A9F8A83D-0B78-4965-9E3D-3B52470F685D}" type="pres">
      <dgm:prSet presAssocID="{09F42192-E6EE-43E5-A1D0-7F8CF29451D2}" presName="composite" presStyleCnt="0"/>
      <dgm:spPr/>
    </dgm:pt>
    <dgm:pt modelId="{BB6F0239-4100-4A62-AB51-B12A7A8FFE74}" type="pres">
      <dgm:prSet presAssocID="{09F42192-E6EE-43E5-A1D0-7F8CF29451D2}" presName="imgShp" presStyleLbl="fgImgPlace1" presStyleIdx="0" presStyleCnt="1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3000" r="-33000"/>
          </a:stretch>
        </a:blipFill>
        <a:ln w="12700">
          <a:solidFill>
            <a:schemeClr val="tx1">
              <a:lumMod val="50000"/>
              <a:lumOff val="50000"/>
            </a:schemeClr>
          </a:solidFill>
        </a:ln>
      </dgm:spPr>
      <dgm:t>
        <a:bodyPr/>
        <a:lstStyle/>
        <a:p>
          <a:endParaRPr lang="cs-CZ"/>
        </a:p>
      </dgm:t>
    </dgm:pt>
    <dgm:pt modelId="{65137CF3-A6D0-49D5-9DC6-E33D0A57DDE2}" type="pres">
      <dgm:prSet presAssocID="{09F42192-E6EE-43E5-A1D0-7F8CF29451D2}" presName="txShp" presStyleLbl="node1" presStyleIdx="0" presStyleCnt="10">
        <dgm:presLayoutVars>
          <dgm:bulletEnabled val="1"/>
        </dgm:presLayoutVars>
      </dgm:prSet>
      <dgm:spPr/>
      <dgm:t>
        <a:bodyPr/>
        <a:lstStyle/>
        <a:p>
          <a:endParaRPr lang="cs-CZ"/>
        </a:p>
      </dgm:t>
    </dgm:pt>
    <dgm:pt modelId="{233D3C65-6097-447A-BCDC-C61580547B22}" type="pres">
      <dgm:prSet presAssocID="{8FB344B5-ECB8-4618-8B6B-BD44FC369690}" presName="spacing" presStyleCnt="0"/>
      <dgm:spPr/>
    </dgm:pt>
    <dgm:pt modelId="{12D9DF7F-E1C4-4EBF-A95C-C8EC7BCA45F2}" type="pres">
      <dgm:prSet presAssocID="{29E46C5F-7F83-41D7-A9B0-99544F08AB7B}" presName="composite" presStyleCnt="0"/>
      <dgm:spPr/>
    </dgm:pt>
    <dgm:pt modelId="{7916DAA0-0BAA-4017-8B4F-0599844323DE}" type="pres">
      <dgm:prSet presAssocID="{29E46C5F-7F83-41D7-A9B0-99544F08AB7B}" presName="imgShp" presStyleLbl="fgImgPlace1" presStyleIdx="1" presStyleCnt="1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75BEB950-ABAD-488D-AB0A-85936934451C}" type="pres">
      <dgm:prSet presAssocID="{29E46C5F-7F83-41D7-A9B0-99544F08AB7B}" presName="txShp" presStyleLbl="node1" presStyleIdx="1" presStyleCnt="10">
        <dgm:presLayoutVars>
          <dgm:bulletEnabled val="1"/>
        </dgm:presLayoutVars>
      </dgm:prSet>
      <dgm:spPr/>
      <dgm:t>
        <a:bodyPr/>
        <a:lstStyle/>
        <a:p>
          <a:endParaRPr lang="cs-CZ"/>
        </a:p>
      </dgm:t>
    </dgm:pt>
    <dgm:pt modelId="{9B5F4906-DDDB-4154-AA30-72EF1634A7D5}" type="pres">
      <dgm:prSet presAssocID="{DDD9EE57-BC6A-4A66-ACF6-238FC17BDDE3}" presName="spacing" presStyleCnt="0"/>
      <dgm:spPr/>
    </dgm:pt>
    <dgm:pt modelId="{E3DA34F5-74C7-4221-B21D-392BA5617BC9}" type="pres">
      <dgm:prSet presAssocID="{1B134548-5663-47D9-A7EA-8DB6FC21D733}" presName="composite" presStyleCnt="0"/>
      <dgm:spPr/>
    </dgm:pt>
    <dgm:pt modelId="{D28DBD61-B655-4260-A24E-20FDE8044030}" type="pres">
      <dgm:prSet presAssocID="{1B134548-5663-47D9-A7EA-8DB6FC21D733}" presName="imgShp" presStyleLbl="fgImgPlace1" presStyleIdx="2" presStyleCnt="10"/>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30000" r="-30000"/>
          </a:stretch>
        </a:blipFill>
        <a:ln w="12700">
          <a:solidFill>
            <a:schemeClr val="tx1">
              <a:lumMod val="50000"/>
              <a:lumOff val="50000"/>
            </a:schemeClr>
          </a:solidFill>
        </a:ln>
      </dgm:spPr>
      <dgm:t>
        <a:bodyPr/>
        <a:lstStyle/>
        <a:p>
          <a:endParaRPr lang="cs-CZ"/>
        </a:p>
      </dgm:t>
    </dgm:pt>
    <dgm:pt modelId="{F43A5AE0-DC23-429C-A584-03EE5A42DBB0}" type="pres">
      <dgm:prSet presAssocID="{1B134548-5663-47D9-A7EA-8DB6FC21D733}" presName="txShp" presStyleLbl="node1" presStyleIdx="2" presStyleCnt="10">
        <dgm:presLayoutVars>
          <dgm:bulletEnabled val="1"/>
        </dgm:presLayoutVars>
      </dgm:prSet>
      <dgm:spPr/>
      <dgm:t>
        <a:bodyPr/>
        <a:lstStyle/>
        <a:p>
          <a:endParaRPr lang="cs-CZ"/>
        </a:p>
      </dgm:t>
    </dgm:pt>
    <dgm:pt modelId="{5D8ACC78-532F-4C34-AC37-17E04F992822}" type="pres">
      <dgm:prSet presAssocID="{D05B57A9-174F-41DB-8127-F4493A76E91E}" presName="spacing" presStyleCnt="0"/>
      <dgm:spPr/>
    </dgm:pt>
    <dgm:pt modelId="{D0D35392-9452-4A65-9CA4-B43394233FA3}" type="pres">
      <dgm:prSet presAssocID="{E7A37FD7-082A-49DB-BB3C-3BE6D0F34CF7}" presName="composite" presStyleCnt="0"/>
      <dgm:spPr/>
    </dgm:pt>
    <dgm:pt modelId="{A0D05661-A56D-42E9-A55C-0C2B8D9D63AE}" type="pres">
      <dgm:prSet presAssocID="{E7A37FD7-082A-49DB-BB3C-3BE6D0F34CF7}" presName="imgShp" presStyleLbl="fgImgPlace1" presStyleIdx="3" presStyleCnt="10"/>
      <dgm:spPr>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BD4751EE-3A7B-4EFB-84B2-0553F089EF1A}" type="pres">
      <dgm:prSet presAssocID="{E7A37FD7-082A-49DB-BB3C-3BE6D0F34CF7}" presName="txShp" presStyleLbl="node1" presStyleIdx="3" presStyleCnt="10">
        <dgm:presLayoutVars>
          <dgm:bulletEnabled val="1"/>
        </dgm:presLayoutVars>
      </dgm:prSet>
      <dgm:spPr/>
      <dgm:t>
        <a:bodyPr/>
        <a:lstStyle/>
        <a:p>
          <a:endParaRPr lang="cs-CZ"/>
        </a:p>
      </dgm:t>
    </dgm:pt>
    <dgm:pt modelId="{A7876AEC-744E-48FA-9821-85FA2A3E378F}" type="pres">
      <dgm:prSet presAssocID="{07C8A01E-234A-477C-A636-9B4554BB8549}" presName="spacing" presStyleCnt="0"/>
      <dgm:spPr/>
    </dgm:pt>
    <dgm:pt modelId="{8FCD0106-135B-479D-9C7B-756644C4F689}" type="pres">
      <dgm:prSet presAssocID="{6EEDE9FB-70AA-43F1-8A26-397FC7B27102}" presName="composite" presStyleCnt="0"/>
      <dgm:spPr/>
    </dgm:pt>
    <dgm:pt modelId="{F557A674-AA1D-462B-8559-2E62F3F178AB}" type="pres">
      <dgm:prSet presAssocID="{6EEDE9FB-70AA-43F1-8A26-397FC7B27102}" presName="imgShp" presStyleLbl="fgImgPlace1" presStyleIdx="4" presStyleCnt="10"/>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BCF410ED-020F-4DB1-96BB-E6447728209E}" type="pres">
      <dgm:prSet presAssocID="{6EEDE9FB-70AA-43F1-8A26-397FC7B27102}" presName="txShp" presStyleLbl="node1" presStyleIdx="4" presStyleCnt="10">
        <dgm:presLayoutVars>
          <dgm:bulletEnabled val="1"/>
        </dgm:presLayoutVars>
      </dgm:prSet>
      <dgm:spPr/>
      <dgm:t>
        <a:bodyPr/>
        <a:lstStyle/>
        <a:p>
          <a:endParaRPr lang="cs-CZ"/>
        </a:p>
      </dgm:t>
    </dgm:pt>
    <dgm:pt modelId="{57156FFE-1FEF-44E4-8697-610E56FD25AF}" type="pres">
      <dgm:prSet presAssocID="{C0DB876C-CBF1-42E8-8680-A952DBDA3CD0}" presName="spacing" presStyleCnt="0"/>
      <dgm:spPr/>
    </dgm:pt>
    <dgm:pt modelId="{ADE724C0-E893-4D29-A861-3E2979C2B888}" type="pres">
      <dgm:prSet presAssocID="{795EABC8-FB62-4534-8AFF-25F010B08031}" presName="composite" presStyleCnt="0"/>
      <dgm:spPr/>
    </dgm:pt>
    <dgm:pt modelId="{CB9EA700-77BE-41A1-8AFF-AB16C6C94FE1}" type="pres">
      <dgm:prSet presAssocID="{795EABC8-FB62-4534-8AFF-25F010B08031}" presName="imgShp" presStyleLbl="fgImgPlace1" presStyleIdx="5" presStyleCnt="10"/>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E9F78896-4B78-4BFD-95D5-14F28F99EABA}" type="pres">
      <dgm:prSet presAssocID="{795EABC8-FB62-4534-8AFF-25F010B08031}" presName="txShp" presStyleLbl="node1" presStyleIdx="5" presStyleCnt="10">
        <dgm:presLayoutVars>
          <dgm:bulletEnabled val="1"/>
        </dgm:presLayoutVars>
      </dgm:prSet>
      <dgm:spPr/>
      <dgm:t>
        <a:bodyPr/>
        <a:lstStyle/>
        <a:p>
          <a:endParaRPr lang="cs-CZ"/>
        </a:p>
      </dgm:t>
    </dgm:pt>
    <dgm:pt modelId="{C74BBDBE-F44D-4693-B853-E243A8C692AB}" type="pres">
      <dgm:prSet presAssocID="{BB9F6C3B-B2D6-450B-8734-FC1C3AF53B05}" presName="spacing" presStyleCnt="0"/>
      <dgm:spPr/>
    </dgm:pt>
    <dgm:pt modelId="{0F2FC9AE-8026-4B5B-AD50-509B52E5B122}" type="pres">
      <dgm:prSet presAssocID="{A43B8372-F6C8-4FC4-A0BC-1A8581701042}" presName="composite" presStyleCnt="0"/>
      <dgm:spPr/>
    </dgm:pt>
    <dgm:pt modelId="{F06B0F09-D6A9-49D0-8BDF-AFEE7F4C751D}" type="pres">
      <dgm:prSet presAssocID="{A43B8372-F6C8-4FC4-A0BC-1A8581701042}" presName="imgShp" presStyleLbl="fgImgPlace1" presStyleIdx="6" presStyleCnt="10"/>
      <dgm:spPr>
        <a:blipFill>
          <a:blip xmlns:r="http://schemas.openxmlformats.org/officeDocument/2006/relationships" r:embed="rId7">
            <a:extLst>
              <a:ext uri="{28A0092B-C50C-407E-A947-70E740481C1C}">
                <a14:useLocalDpi xmlns:a14="http://schemas.microsoft.com/office/drawing/2010/main" val="0"/>
              </a:ext>
            </a:extLst>
          </a:blip>
          <a:srcRect/>
          <a:stretch>
            <a:fillRect l="-29000" r="-29000"/>
          </a:stretch>
        </a:blipFill>
        <a:ln w="12700">
          <a:solidFill>
            <a:schemeClr val="tx1">
              <a:lumMod val="50000"/>
              <a:lumOff val="50000"/>
            </a:schemeClr>
          </a:solidFill>
        </a:ln>
      </dgm:spPr>
      <dgm:t>
        <a:bodyPr/>
        <a:lstStyle/>
        <a:p>
          <a:endParaRPr lang="cs-CZ"/>
        </a:p>
      </dgm:t>
    </dgm:pt>
    <dgm:pt modelId="{8DDB3C8C-0B55-4416-AC01-375FB7B72030}" type="pres">
      <dgm:prSet presAssocID="{A43B8372-F6C8-4FC4-A0BC-1A8581701042}" presName="txShp" presStyleLbl="node1" presStyleIdx="6" presStyleCnt="10">
        <dgm:presLayoutVars>
          <dgm:bulletEnabled val="1"/>
        </dgm:presLayoutVars>
      </dgm:prSet>
      <dgm:spPr/>
      <dgm:t>
        <a:bodyPr/>
        <a:lstStyle/>
        <a:p>
          <a:endParaRPr lang="cs-CZ"/>
        </a:p>
      </dgm:t>
    </dgm:pt>
    <dgm:pt modelId="{3552A3BA-B64B-45DB-925A-CBBFF2C6135B}" type="pres">
      <dgm:prSet presAssocID="{D08F5AE5-5473-4CFA-A833-C334A5F22475}" presName="spacing" presStyleCnt="0"/>
      <dgm:spPr/>
    </dgm:pt>
    <dgm:pt modelId="{7D1EDF01-9F3D-49B7-9E88-6C1DC01794F8}" type="pres">
      <dgm:prSet presAssocID="{A0699FDA-3FCE-4D3E-B90F-BCE925FADEB6}" presName="composite" presStyleCnt="0"/>
      <dgm:spPr/>
    </dgm:pt>
    <dgm:pt modelId="{AD8C249F-6227-41BC-BBCE-745133B44357}" type="pres">
      <dgm:prSet presAssocID="{A0699FDA-3FCE-4D3E-B90F-BCE925FADEB6}" presName="imgShp" presStyleLbl="fgImgPlace1" presStyleIdx="7" presStyleCnt="10"/>
      <dgm:spPr>
        <a:blipFill>
          <a:blip xmlns:r="http://schemas.openxmlformats.org/officeDocument/2006/relationships" r:embed="rId8">
            <a:extLst>
              <a:ext uri="{28A0092B-C50C-407E-A947-70E740481C1C}">
                <a14:useLocalDpi xmlns:a14="http://schemas.microsoft.com/office/drawing/2010/main" val="0"/>
              </a:ext>
            </a:extLst>
          </a:blip>
          <a:srcRect/>
          <a:stretch>
            <a:fillRect l="-50000" r="-50000"/>
          </a:stretch>
        </a:blipFill>
        <a:ln w="12700">
          <a:solidFill>
            <a:schemeClr val="tx1">
              <a:lumMod val="50000"/>
              <a:lumOff val="50000"/>
            </a:schemeClr>
          </a:solidFill>
        </a:ln>
      </dgm:spPr>
      <dgm:t>
        <a:bodyPr/>
        <a:lstStyle/>
        <a:p>
          <a:endParaRPr lang="cs-CZ"/>
        </a:p>
      </dgm:t>
    </dgm:pt>
    <dgm:pt modelId="{8F3B521A-888A-487C-A0FE-0BDA81A00BFC}" type="pres">
      <dgm:prSet presAssocID="{A0699FDA-3FCE-4D3E-B90F-BCE925FADEB6}" presName="txShp" presStyleLbl="node1" presStyleIdx="7" presStyleCnt="10" custAng="0">
        <dgm:presLayoutVars>
          <dgm:bulletEnabled val="1"/>
        </dgm:presLayoutVars>
      </dgm:prSet>
      <dgm:spPr/>
      <dgm:t>
        <a:bodyPr/>
        <a:lstStyle/>
        <a:p>
          <a:endParaRPr lang="cs-CZ"/>
        </a:p>
      </dgm:t>
    </dgm:pt>
    <dgm:pt modelId="{DA544131-D08F-4E14-B3D5-25F10D11EB0B}" type="pres">
      <dgm:prSet presAssocID="{025D17FA-F4B7-4A35-B0C8-21E2ABCD4068}" presName="spacing" presStyleCnt="0"/>
      <dgm:spPr/>
    </dgm:pt>
    <dgm:pt modelId="{ED9F9DC0-9AE9-43ED-94AF-6D6D286E0304}" type="pres">
      <dgm:prSet presAssocID="{454A19AF-9014-4434-B00B-284EC79F6BE2}" presName="composite" presStyleCnt="0"/>
      <dgm:spPr/>
    </dgm:pt>
    <dgm:pt modelId="{D3EAEBC1-824A-4892-911A-81A9F35B7D7A}" type="pres">
      <dgm:prSet presAssocID="{454A19AF-9014-4434-B00B-284EC79F6BE2}" presName="imgShp" presStyleLbl="fgImgPlace1" presStyleIdx="8" presStyleCnt="10"/>
      <dgm:spPr>
        <a:blipFill>
          <a:blip xmlns:r="http://schemas.openxmlformats.org/officeDocument/2006/relationships" r:embed="rId9">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8A3C72F1-427F-42DC-8661-A8B57CBEED23}" type="pres">
      <dgm:prSet presAssocID="{454A19AF-9014-4434-B00B-284EC79F6BE2}" presName="txShp" presStyleLbl="node1" presStyleIdx="8" presStyleCnt="10">
        <dgm:presLayoutVars>
          <dgm:bulletEnabled val="1"/>
        </dgm:presLayoutVars>
      </dgm:prSet>
      <dgm:spPr/>
      <dgm:t>
        <a:bodyPr/>
        <a:lstStyle/>
        <a:p>
          <a:endParaRPr lang="cs-CZ"/>
        </a:p>
      </dgm:t>
    </dgm:pt>
    <dgm:pt modelId="{3DBFC477-29EE-4CA2-9FBB-DB30D5E904AB}" type="pres">
      <dgm:prSet presAssocID="{14EB5DCC-8121-4075-A122-F9C0B223C47B}" presName="spacing" presStyleCnt="0"/>
      <dgm:spPr/>
    </dgm:pt>
    <dgm:pt modelId="{1911F1A6-BE0B-4CF7-9B73-29FA282ABDF3}" type="pres">
      <dgm:prSet presAssocID="{37E8B63F-B04E-4066-82A4-75C4D1722EC2}" presName="composite" presStyleCnt="0"/>
      <dgm:spPr/>
    </dgm:pt>
    <dgm:pt modelId="{85669E8B-7043-41CA-AB1E-227E8222B87A}" type="pres">
      <dgm:prSet presAssocID="{37E8B63F-B04E-4066-82A4-75C4D1722EC2}" presName="imgShp" presStyleLbl="fgImgPlace1" presStyleIdx="9" presStyleCnt="10"/>
      <dgm:spPr>
        <a:blipFill>
          <a:blip xmlns:r="http://schemas.openxmlformats.org/officeDocument/2006/relationships" r:embed="rId10">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6E5865AC-898F-4175-8E5B-770BBB0B8EF6}" type="pres">
      <dgm:prSet presAssocID="{37E8B63F-B04E-4066-82A4-75C4D1722EC2}" presName="txShp" presStyleLbl="node1" presStyleIdx="9" presStyleCnt="10">
        <dgm:presLayoutVars>
          <dgm:bulletEnabled val="1"/>
        </dgm:presLayoutVars>
      </dgm:prSet>
      <dgm:spPr/>
      <dgm:t>
        <a:bodyPr/>
        <a:lstStyle/>
        <a:p>
          <a:endParaRPr lang="cs-CZ"/>
        </a:p>
      </dgm:t>
    </dgm:pt>
  </dgm:ptLst>
  <dgm:cxnLst>
    <dgm:cxn modelId="{EA05209C-A225-45D9-8E70-38F5B540708B}" type="presOf" srcId="{37E8B63F-B04E-4066-82A4-75C4D1722EC2}" destId="{6E5865AC-898F-4175-8E5B-770BBB0B8EF6}" srcOrd="0" destOrd="0" presId="urn:microsoft.com/office/officeart/2005/8/layout/vList3"/>
    <dgm:cxn modelId="{0FB599E7-B9AE-4C62-9BC1-5183BA70EA7C}" type="presOf" srcId="{E7A37FD7-082A-49DB-BB3C-3BE6D0F34CF7}" destId="{BD4751EE-3A7B-4EFB-84B2-0553F089EF1A}" srcOrd="0" destOrd="0" presId="urn:microsoft.com/office/officeart/2005/8/layout/vList3"/>
    <dgm:cxn modelId="{BD39F07A-A1E2-4D53-BDC5-C859086B65FE}" type="presOf" srcId="{1B134548-5663-47D9-A7EA-8DB6FC21D733}" destId="{F43A5AE0-DC23-429C-A584-03EE5A42DBB0}" srcOrd="0" destOrd="0" presId="urn:microsoft.com/office/officeart/2005/8/layout/vList3"/>
    <dgm:cxn modelId="{EB21EAE1-C71A-49A7-8AEA-A4D767F50E24}" srcId="{C2A8E8FB-B0CD-4CF6-B6D6-8B95E8B1DB64}" destId="{E7A37FD7-082A-49DB-BB3C-3BE6D0F34CF7}" srcOrd="3" destOrd="0" parTransId="{7E6A3360-FFAE-4B95-904D-DEFF7022FF0A}" sibTransId="{07C8A01E-234A-477C-A636-9B4554BB8549}"/>
    <dgm:cxn modelId="{52D7A35B-6241-401F-8E1C-86F2C32BB737}" srcId="{C2A8E8FB-B0CD-4CF6-B6D6-8B95E8B1DB64}" destId="{1B134548-5663-47D9-A7EA-8DB6FC21D733}" srcOrd="2" destOrd="0" parTransId="{92262EBC-FD37-459E-AE7C-9A0AF46CCA4C}" sibTransId="{D05B57A9-174F-41DB-8127-F4493A76E91E}"/>
    <dgm:cxn modelId="{5DC5C071-1A0C-4957-91E6-B7C08AFDADDD}" srcId="{C2A8E8FB-B0CD-4CF6-B6D6-8B95E8B1DB64}" destId="{09F42192-E6EE-43E5-A1D0-7F8CF29451D2}" srcOrd="0" destOrd="0" parTransId="{6E86DECC-C167-4DC8-B7F7-08EEC9EB8C89}" sibTransId="{8FB344B5-ECB8-4618-8B6B-BD44FC369690}"/>
    <dgm:cxn modelId="{2997BE98-BA79-4B83-BA45-7F4E49B748F1}" srcId="{C2A8E8FB-B0CD-4CF6-B6D6-8B95E8B1DB64}" destId="{29E46C5F-7F83-41D7-A9B0-99544F08AB7B}" srcOrd="1" destOrd="0" parTransId="{CC4B8C0B-D5CB-4956-9625-48D8BE0936B7}" sibTransId="{DDD9EE57-BC6A-4A66-ACF6-238FC17BDDE3}"/>
    <dgm:cxn modelId="{6DA198C1-009E-42BF-9112-8895DF81F949}" srcId="{C2A8E8FB-B0CD-4CF6-B6D6-8B95E8B1DB64}" destId="{454A19AF-9014-4434-B00B-284EC79F6BE2}" srcOrd="8" destOrd="0" parTransId="{5E33106D-B60B-402B-8412-455BE778615F}" sibTransId="{14EB5DCC-8121-4075-A122-F9C0B223C47B}"/>
    <dgm:cxn modelId="{F7A6C1FF-6E57-402A-B3E3-45DB38C3D2E8}" type="presOf" srcId="{6EEDE9FB-70AA-43F1-8A26-397FC7B27102}" destId="{BCF410ED-020F-4DB1-96BB-E6447728209E}" srcOrd="0" destOrd="0" presId="urn:microsoft.com/office/officeart/2005/8/layout/vList3"/>
    <dgm:cxn modelId="{EF5753B4-D7CC-4D24-A30A-E24DD1FA7C73}" srcId="{C2A8E8FB-B0CD-4CF6-B6D6-8B95E8B1DB64}" destId="{A43B8372-F6C8-4FC4-A0BC-1A8581701042}" srcOrd="6" destOrd="0" parTransId="{E194164C-47C9-4113-9460-4C4AE19DA0D4}" sibTransId="{D08F5AE5-5473-4CFA-A833-C334A5F22475}"/>
    <dgm:cxn modelId="{EE86F031-4DC8-4517-8522-CD971BD3232D}" type="presOf" srcId="{A0699FDA-3FCE-4D3E-B90F-BCE925FADEB6}" destId="{8F3B521A-888A-487C-A0FE-0BDA81A00BFC}" srcOrd="0" destOrd="0" presId="urn:microsoft.com/office/officeart/2005/8/layout/vList3"/>
    <dgm:cxn modelId="{8EB937A9-28F6-4941-B982-440262008BD9}" type="presOf" srcId="{29E46C5F-7F83-41D7-A9B0-99544F08AB7B}" destId="{75BEB950-ABAD-488D-AB0A-85936934451C}" srcOrd="0" destOrd="0" presId="urn:microsoft.com/office/officeart/2005/8/layout/vList3"/>
    <dgm:cxn modelId="{AEA82ED3-7468-4F69-9234-B6A6D8013276}" type="presOf" srcId="{09F42192-E6EE-43E5-A1D0-7F8CF29451D2}" destId="{65137CF3-A6D0-49D5-9DC6-E33D0A57DDE2}" srcOrd="0" destOrd="0" presId="urn:microsoft.com/office/officeart/2005/8/layout/vList3"/>
    <dgm:cxn modelId="{DCA15397-4A0B-4F99-8686-A52AB949F4D7}" type="presOf" srcId="{C2A8E8FB-B0CD-4CF6-B6D6-8B95E8B1DB64}" destId="{3D01A33F-F2E7-4596-BD42-1B48C03EA89E}" srcOrd="0" destOrd="0" presId="urn:microsoft.com/office/officeart/2005/8/layout/vList3"/>
    <dgm:cxn modelId="{A0A03C20-D86E-4836-BAEF-AA4314B37F61}" srcId="{C2A8E8FB-B0CD-4CF6-B6D6-8B95E8B1DB64}" destId="{795EABC8-FB62-4534-8AFF-25F010B08031}" srcOrd="5" destOrd="0" parTransId="{1A7DB349-DF8D-4326-961A-BF8D6A5CE286}" sibTransId="{BB9F6C3B-B2D6-450B-8734-FC1C3AF53B05}"/>
    <dgm:cxn modelId="{1CBCA36A-F5D0-42F1-B82A-E91A8F76B636}" type="presOf" srcId="{795EABC8-FB62-4534-8AFF-25F010B08031}" destId="{E9F78896-4B78-4BFD-95D5-14F28F99EABA}" srcOrd="0" destOrd="0" presId="urn:microsoft.com/office/officeart/2005/8/layout/vList3"/>
    <dgm:cxn modelId="{19EB6D0C-DEFD-430C-8055-B01377800A0C}" type="presOf" srcId="{454A19AF-9014-4434-B00B-284EC79F6BE2}" destId="{8A3C72F1-427F-42DC-8661-A8B57CBEED23}" srcOrd="0" destOrd="0" presId="urn:microsoft.com/office/officeart/2005/8/layout/vList3"/>
    <dgm:cxn modelId="{48CAAC0F-3E03-414B-AA44-4AF0E79ADCB9}" srcId="{C2A8E8FB-B0CD-4CF6-B6D6-8B95E8B1DB64}" destId="{A0699FDA-3FCE-4D3E-B90F-BCE925FADEB6}" srcOrd="7" destOrd="0" parTransId="{FDFDF217-AC2F-4EF3-B196-92AC9BA37F61}" sibTransId="{025D17FA-F4B7-4A35-B0C8-21E2ABCD4068}"/>
    <dgm:cxn modelId="{690382C6-B1FB-4B5E-A74E-3761933E51E0}" type="presOf" srcId="{A43B8372-F6C8-4FC4-A0BC-1A8581701042}" destId="{8DDB3C8C-0B55-4416-AC01-375FB7B72030}" srcOrd="0" destOrd="0" presId="urn:microsoft.com/office/officeart/2005/8/layout/vList3"/>
    <dgm:cxn modelId="{5FD06412-BBC1-43BE-83DC-8296F638ED2D}" srcId="{C2A8E8FB-B0CD-4CF6-B6D6-8B95E8B1DB64}" destId="{37E8B63F-B04E-4066-82A4-75C4D1722EC2}" srcOrd="9" destOrd="0" parTransId="{73DE0B26-41FA-414E-B058-411728061724}" sibTransId="{5D591C19-B30A-41F8-A6C2-B7ED28F2F15C}"/>
    <dgm:cxn modelId="{3BBDFB1D-F942-4EC8-A253-BDA173B16331}" srcId="{C2A8E8FB-B0CD-4CF6-B6D6-8B95E8B1DB64}" destId="{6EEDE9FB-70AA-43F1-8A26-397FC7B27102}" srcOrd="4" destOrd="0" parTransId="{15F5954F-2DE4-46C5-9E48-88B31B7B700D}" sibTransId="{C0DB876C-CBF1-42E8-8680-A952DBDA3CD0}"/>
    <dgm:cxn modelId="{7FF6249B-B0C5-4BF8-AFD1-403DAEFD2FC7}" type="presParOf" srcId="{3D01A33F-F2E7-4596-BD42-1B48C03EA89E}" destId="{A9F8A83D-0B78-4965-9E3D-3B52470F685D}" srcOrd="0" destOrd="0" presId="urn:microsoft.com/office/officeart/2005/8/layout/vList3"/>
    <dgm:cxn modelId="{30535521-49C0-4487-BC5C-97498716EFBA}" type="presParOf" srcId="{A9F8A83D-0B78-4965-9E3D-3B52470F685D}" destId="{BB6F0239-4100-4A62-AB51-B12A7A8FFE74}" srcOrd="0" destOrd="0" presId="urn:microsoft.com/office/officeart/2005/8/layout/vList3"/>
    <dgm:cxn modelId="{43DE42EF-F633-47A0-8A44-63AF40F55D0B}" type="presParOf" srcId="{A9F8A83D-0B78-4965-9E3D-3B52470F685D}" destId="{65137CF3-A6D0-49D5-9DC6-E33D0A57DDE2}" srcOrd="1" destOrd="0" presId="urn:microsoft.com/office/officeart/2005/8/layout/vList3"/>
    <dgm:cxn modelId="{B9E96273-C6CD-4832-A022-EC715FB2A4E5}" type="presParOf" srcId="{3D01A33F-F2E7-4596-BD42-1B48C03EA89E}" destId="{233D3C65-6097-447A-BCDC-C61580547B22}" srcOrd="1" destOrd="0" presId="urn:microsoft.com/office/officeart/2005/8/layout/vList3"/>
    <dgm:cxn modelId="{EE4539ED-80FE-420F-9C28-D2ED8E23C726}" type="presParOf" srcId="{3D01A33F-F2E7-4596-BD42-1B48C03EA89E}" destId="{12D9DF7F-E1C4-4EBF-A95C-C8EC7BCA45F2}" srcOrd="2" destOrd="0" presId="urn:microsoft.com/office/officeart/2005/8/layout/vList3"/>
    <dgm:cxn modelId="{63BAFB79-5E81-496C-A56F-20E4EDB9C9AC}" type="presParOf" srcId="{12D9DF7F-E1C4-4EBF-A95C-C8EC7BCA45F2}" destId="{7916DAA0-0BAA-4017-8B4F-0599844323DE}" srcOrd="0" destOrd="0" presId="urn:microsoft.com/office/officeart/2005/8/layout/vList3"/>
    <dgm:cxn modelId="{9439F673-4697-4AC1-93A5-7A0BE019415C}" type="presParOf" srcId="{12D9DF7F-E1C4-4EBF-A95C-C8EC7BCA45F2}" destId="{75BEB950-ABAD-488D-AB0A-85936934451C}" srcOrd="1" destOrd="0" presId="urn:microsoft.com/office/officeart/2005/8/layout/vList3"/>
    <dgm:cxn modelId="{177116A2-43C1-40A1-B184-CB1C512275EA}" type="presParOf" srcId="{3D01A33F-F2E7-4596-BD42-1B48C03EA89E}" destId="{9B5F4906-DDDB-4154-AA30-72EF1634A7D5}" srcOrd="3" destOrd="0" presId="urn:microsoft.com/office/officeart/2005/8/layout/vList3"/>
    <dgm:cxn modelId="{CB23EB63-2FDB-4C4B-ADBC-73C88ABC3FE7}" type="presParOf" srcId="{3D01A33F-F2E7-4596-BD42-1B48C03EA89E}" destId="{E3DA34F5-74C7-4221-B21D-392BA5617BC9}" srcOrd="4" destOrd="0" presId="urn:microsoft.com/office/officeart/2005/8/layout/vList3"/>
    <dgm:cxn modelId="{2C6CF20E-2B47-4A81-A767-2A6A366A55A1}" type="presParOf" srcId="{E3DA34F5-74C7-4221-B21D-392BA5617BC9}" destId="{D28DBD61-B655-4260-A24E-20FDE8044030}" srcOrd="0" destOrd="0" presId="urn:microsoft.com/office/officeart/2005/8/layout/vList3"/>
    <dgm:cxn modelId="{D53B3224-3819-4429-919F-DE5D65BB3C13}" type="presParOf" srcId="{E3DA34F5-74C7-4221-B21D-392BA5617BC9}" destId="{F43A5AE0-DC23-429C-A584-03EE5A42DBB0}" srcOrd="1" destOrd="0" presId="urn:microsoft.com/office/officeart/2005/8/layout/vList3"/>
    <dgm:cxn modelId="{7AD27288-FB5B-40C2-8401-22D894525933}" type="presParOf" srcId="{3D01A33F-F2E7-4596-BD42-1B48C03EA89E}" destId="{5D8ACC78-532F-4C34-AC37-17E04F992822}" srcOrd="5" destOrd="0" presId="urn:microsoft.com/office/officeart/2005/8/layout/vList3"/>
    <dgm:cxn modelId="{F6351583-75D6-4BD0-926A-F87E002CEFC2}" type="presParOf" srcId="{3D01A33F-F2E7-4596-BD42-1B48C03EA89E}" destId="{D0D35392-9452-4A65-9CA4-B43394233FA3}" srcOrd="6" destOrd="0" presId="urn:microsoft.com/office/officeart/2005/8/layout/vList3"/>
    <dgm:cxn modelId="{42C1421D-FF93-4E56-8FBD-C6130D8D13BB}" type="presParOf" srcId="{D0D35392-9452-4A65-9CA4-B43394233FA3}" destId="{A0D05661-A56D-42E9-A55C-0C2B8D9D63AE}" srcOrd="0" destOrd="0" presId="urn:microsoft.com/office/officeart/2005/8/layout/vList3"/>
    <dgm:cxn modelId="{98F5499D-E81E-44FB-B8DB-20B101B8897C}" type="presParOf" srcId="{D0D35392-9452-4A65-9CA4-B43394233FA3}" destId="{BD4751EE-3A7B-4EFB-84B2-0553F089EF1A}" srcOrd="1" destOrd="0" presId="urn:microsoft.com/office/officeart/2005/8/layout/vList3"/>
    <dgm:cxn modelId="{A3D22750-757D-48D3-970B-00E6402B1EC0}" type="presParOf" srcId="{3D01A33F-F2E7-4596-BD42-1B48C03EA89E}" destId="{A7876AEC-744E-48FA-9821-85FA2A3E378F}" srcOrd="7" destOrd="0" presId="urn:microsoft.com/office/officeart/2005/8/layout/vList3"/>
    <dgm:cxn modelId="{10C68BED-8DA3-4D1E-BF0B-080C70BB2E9C}" type="presParOf" srcId="{3D01A33F-F2E7-4596-BD42-1B48C03EA89E}" destId="{8FCD0106-135B-479D-9C7B-756644C4F689}" srcOrd="8" destOrd="0" presId="urn:microsoft.com/office/officeart/2005/8/layout/vList3"/>
    <dgm:cxn modelId="{8AE6854D-AB25-4384-9AA5-C966BA70C76C}" type="presParOf" srcId="{8FCD0106-135B-479D-9C7B-756644C4F689}" destId="{F557A674-AA1D-462B-8559-2E62F3F178AB}" srcOrd="0" destOrd="0" presId="urn:microsoft.com/office/officeart/2005/8/layout/vList3"/>
    <dgm:cxn modelId="{A9AA1C39-DA6C-48E5-8952-369562D2F7F9}" type="presParOf" srcId="{8FCD0106-135B-479D-9C7B-756644C4F689}" destId="{BCF410ED-020F-4DB1-96BB-E6447728209E}" srcOrd="1" destOrd="0" presId="urn:microsoft.com/office/officeart/2005/8/layout/vList3"/>
    <dgm:cxn modelId="{B169EE29-EE40-464A-8F7E-53684C64802C}" type="presParOf" srcId="{3D01A33F-F2E7-4596-BD42-1B48C03EA89E}" destId="{57156FFE-1FEF-44E4-8697-610E56FD25AF}" srcOrd="9" destOrd="0" presId="urn:microsoft.com/office/officeart/2005/8/layout/vList3"/>
    <dgm:cxn modelId="{908F6172-2C85-4180-9525-7818C55DAFBD}" type="presParOf" srcId="{3D01A33F-F2E7-4596-BD42-1B48C03EA89E}" destId="{ADE724C0-E893-4D29-A861-3E2979C2B888}" srcOrd="10" destOrd="0" presId="urn:microsoft.com/office/officeart/2005/8/layout/vList3"/>
    <dgm:cxn modelId="{095BC1A5-ADC8-45B6-B5A5-9AB2A3209D7F}" type="presParOf" srcId="{ADE724C0-E893-4D29-A861-3E2979C2B888}" destId="{CB9EA700-77BE-41A1-8AFF-AB16C6C94FE1}" srcOrd="0" destOrd="0" presId="urn:microsoft.com/office/officeart/2005/8/layout/vList3"/>
    <dgm:cxn modelId="{32AB56BD-FAD5-4BFE-9553-91034DBBCCFC}" type="presParOf" srcId="{ADE724C0-E893-4D29-A861-3E2979C2B888}" destId="{E9F78896-4B78-4BFD-95D5-14F28F99EABA}" srcOrd="1" destOrd="0" presId="urn:microsoft.com/office/officeart/2005/8/layout/vList3"/>
    <dgm:cxn modelId="{8DFE0F42-7E16-471F-A2BC-983D0BA2C877}" type="presParOf" srcId="{3D01A33F-F2E7-4596-BD42-1B48C03EA89E}" destId="{C74BBDBE-F44D-4693-B853-E243A8C692AB}" srcOrd="11" destOrd="0" presId="urn:microsoft.com/office/officeart/2005/8/layout/vList3"/>
    <dgm:cxn modelId="{EC54E641-D506-41D6-8780-7F8E71011E3C}" type="presParOf" srcId="{3D01A33F-F2E7-4596-BD42-1B48C03EA89E}" destId="{0F2FC9AE-8026-4B5B-AD50-509B52E5B122}" srcOrd="12" destOrd="0" presId="urn:microsoft.com/office/officeart/2005/8/layout/vList3"/>
    <dgm:cxn modelId="{D6CF6FB5-62E0-4E5B-8A7B-D32097342572}" type="presParOf" srcId="{0F2FC9AE-8026-4B5B-AD50-509B52E5B122}" destId="{F06B0F09-D6A9-49D0-8BDF-AFEE7F4C751D}" srcOrd="0" destOrd="0" presId="urn:microsoft.com/office/officeart/2005/8/layout/vList3"/>
    <dgm:cxn modelId="{6A2935D7-7024-4E94-A034-6C0B2C5FF52B}" type="presParOf" srcId="{0F2FC9AE-8026-4B5B-AD50-509B52E5B122}" destId="{8DDB3C8C-0B55-4416-AC01-375FB7B72030}" srcOrd="1" destOrd="0" presId="urn:microsoft.com/office/officeart/2005/8/layout/vList3"/>
    <dgm:cxn modelId="{636A6D4D-697E-4675-828F-50824C6EB81F}" type="presParOf" srcId="{3D01A33F-F2E7-4596-BD42-1B48C03EA89E}" destId="{3552A3BA-B64B-45DB-925A-CBBFF2C6135B}" srcOrd="13" destOrd="0" presId="urn:microsoft.com/office/officeart/2005/8/layout/vList3"/>
    <dgm:cxn modelId="{0B747EA6-DD15-4DE4-82E0-B8A489D14DC2}" type="presParOf" srcId="{3D01A33F-F2E7-4596-BD42-1B48C03EA89E}" destId="{7D1EDF01-9F3D-49B7-9E88-6C1DC01794F8}" srcOrd="14" destOrd="0" presId="urn:microsoft.com/office/officeart/2005/8/layout/vList3"/>
    <dgm:cxn modelId="{30BE9E52-4D7E-40C9-92A0-C241A11B5F84}" type="presParOf" srcId="{7D1EDF01-9F3D-49B7-9E88-6C1DC01794F8}" destId="{AD8C249F-6227-41BC-BBCE-745133B44357}" srcOrd="0" destOrd="0" presId="urn:microsoft.com/office/officeart/2005/8/layout/vList3"/>
    <dgm:cxn modelId="{12E11D47-3F5E-45E7-B342-0925198CBCAA}" type="presParOf" srcId="{7D1EDF01-9F3D-49B7-9E88-6C1DC01794F8}" destId="{8F3B521A-888A-487C-A0FE-0BDA81A00BFC}" srcOrd="1" destOrd="0" presId="urn:microsoft.com/office/officeart/2005/8/layout/vList3"/>
    <dgm:cxn modelId="{E714AF2A-1779-431A-A8E2-5E7B507DDF7C}" type="presParOf" srcId="{3D01A33F-F2E7-4596-BD42-1B48C03EA89E}" destId="{DA544131-D08F-4E14-B3D5-25F10D11EB0B}" srcOrd="15" destOrd="0" presId="urn:microsoft.com/office/officeart/2005/8/layout/vList3"/>
    <dgm:cxn modelId="{FEC6E137-4B00-4970-B01D-C8E2062CE20E}" type="presParOf" srcId="{3D01A33F-F2E7-4596-BD42-1B48C03EA89E}" destId="{ED9F9DC0-9AE9-43ED-94AF-6D6D286E0304}" srcOrd="16" destOrd="0" presId="urn:microsoft.com/office/officeart/2005/8/layout/vList3"/>
    <dgm:cxn modelId="{39373C1E-E721-4CF4-8BFF-799626A05EC6}" type="presParOf" srcId="{ED9F9DC0-9AE9-43ED-94AF-6D6D286E0304}" destId="{D3EAEBC1-824A-4892-911A-81A9F35B7D7A}" srcOrd="0" destOrd="0" presId="urn:microsoft.com/office/officeart/2005/8/layout/vList3"/>
    <dgm:cxn modelId="{DC01B7A6-59C9-4A13-954F-2A9F4A5770CC}" type="presParOf" srcId="{ED9F9DC0-9AE9-43ED-94AF-6D6D286E0304}" destId="{8A3C72F1-427F-42DC-8661-A8B57CBEED23}" srcOrd="1" destOrd="0" presId="urn:microsoft.com/office/officeart/2005/8/layout/vList3"/>
    <dgm:cxn modelId="{0EC12A48-9E4C-47DD-BB4A-CA8E781D9487}" type="presParOf" srcId="{3D01A33F-F2E7-4596-BD42-1B48C03EA89E}" destId="{3DBFC477-29EE-4CA2-9FBB-DB30D5E904AB}" srcOrd="17" destOrd="0" presId="urn:microsoft.com/office/officeart/2005/8/layout/vList3"/>
    <dgm:cxn modelId="{C5D06E12-7D82-4EED-BDDD-2DB5437EB578}" type="presParOf" srcId="{3D01A33F-F2E7-4596-BD42-1B48C03EA89E}" destId="{1911F1A6-BE0B-4CF7-9B73-29FA282ABDF3}" srcOrd="18" destOrd="0" presId="urn:microsoft.com/office/officeart/2005/8/layout/vList3"/>
    <dgm:cxn modelId="{C50196FA-C851-4BF4-A0BE-B31365F986B2}" type="presParOf" srcId="{1911F1A6-BE0B-4CF7-9B73-29FA282ABDF3}" destId="{85669E8B-7043-41CA-AB1E-227E8222B87A}" srcOrd="0" destOrd="0" presId="urn:microsoft.com/office/officeart/2005/8/layout/vList3"/>
    <dgm:cxn modelId="{08C99DC5-940E-4E29-8057-0A2A049EA67C}" type="presParOf" srcId="{1911F1A6-BE0B-4CF7-9B73-29FA282ABDF3}" destId="{6E5865AC-898F-4175-8E5B-770BBB0B8EF6}"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A8E8FB-B0CD-4CF6-B6D6-8B95E8B1DB64}" type="doc">
      <dgm:prSet loTypeId="urn:microsoft.com/office/officeart/2005/8/layout/vList3" loCatId="picture" qsTypeId="urn:microsoft.com/office/officeart/2005/8/quickstyle/simple1" qsCatId="simple" csTypeId="urn:microsoft.com/office/officeart/2005/8/colors/accent1_2" csCatId="accent1" phldr="1"/>
      <dgm:spPr/>
      <dgm:t>
        <a:bodyPr/>
        <a:lstStyle/>
        <a:p>
          <a:endParaRPr lang="cs-CZ"/>
        </a:p>
      </dgm:t>
    </dgm:pt>
    <dgm:pt modelId="{09F42192-E6EE-43E5-A1D0-7F8CF29451D2}">
      <dgm:prSet phldrT="[Text]" custT="1"/>
      <dgm:spPr>
        <a:solidFill>
          <a:srgbClr val="BD1B21"/>
        </a:solidFill>
      </dgm:spPr>
      <dgm:t>
        <a:bodyPr/>
        <a:lstStyle/>
        <a:p>
          <a:r>
            <a:rPr lang="cs-CZ" sz="1400" dirty="0" smtClean="0">
              <a:latin typeface="Arial" panose="020B0604020202020204" pitchFamily="34" charset="0"/>
              <a:cs typeface="Arial" panose="020B0604020202020204" pitchFamily="34" charset="0"/>
            </a:rPr>
            <a:t>Německo</a:t>
          </a:r>
          <a:endParaRPr lang="cs-CZ" sz="1400" dirty="0">
            <a:latin typeface="Arial" panose="020B0604020202020204" pitchFamily="34" charset="0"/>
            <a:cs typeface="Arial" panose="020B0604020202020204" pitchFamily="34" charset="0"/>
          </a:endParaRPr>
        </a:p>
      </dgm:t>
    </dgm:pt>
    <dgm:pt modelId="{6E86DECC-C167-4DC8-B7F7-08EEC9EB8C89}" type="parTrans" cxnId="{5DC5C071-1A0C-4957-91E6-B7C08AFDADDD}">
      <dgm:prSet/>
      <dgm:spPr/>
      <dgm:t>
        <a:bodyPr/>
        <a:lstStyle/>
        <a:p>
          <a:endParaRPr lang="cs-CZ" sz="1400">
            <a:latin typeface="Arial" panose="020B0604020202020204" pitchFamily="34" charset="0"/>
            <a:cs typeface="Arial" panose="020B0604020202020204" pitchFamily="34" charset="0"/>
          </a:endParaRPr>
        </a:p>
      </dgm:t>
    </dgm:pt>
    <dgm:pt modelId="{8FB344B5-ECB8-4618-8B6B-BD44FC369690}" type="sibTrans" cxnId="{5DC5C071-1A0C-4957-91E6-B7C08AFDADDD}">
      <dgm:prSet/>
      <dgm:spPr/>
      <dgm:t>
        <a:bodyPr/>
        <a:lstStyle/>
        <a:p>
          <a:endParaRPr lang="cs-CZ" sz="1400">
            <a:latin typeface="Arial" panose="020B0604020202020204" pitchFamily="34" charset="0"/>
            <a:cs typeface="Arial" panose="020B0604020202020204" pitchFamily="34" charset="0"/>
          </a:endParaRPr>
        </a:p>
      </dgm:t>
    </dgm:pt>
    <dgm:pt modelId="{29E46C5F-7F83-41D7-A9B0-99544F08AB7B}">
      <dgm:prSet phldrT="[Text]" custT="1"/>
      <dgm:spPr>
        <a:solidFill>
          <a:srgbClr val="BD1B21"/>
        </a:solidFill>
      </dgm:spPr>
      <dgm:t>
        <a:bodyPr/>
        <a:lstStyle/>
        <a:p>
          <a:r>
            <a:rPr lang="cs-CZ" sz="1400" dirty="0" smtClean="0">
              <a:latin typeface="Arial" panose="020B0604020202020204" pitchFamily="34" charset="0"/>
              <a:cs typeface="Arial" panose="020B0604020202020204" pitchFamily="34" charset="0"/>
            </a:rPr>
            <a:t>Polsko</a:t>
          </a:r>
          <a:endParaRPr lang="cs-CZ" sz="1400" dirty="0">
            <a:latin typeface="Arial" panose="020B0604020202020204" pitchFamily="34" charset="0"/>
            <a:cs typeface="Arial" panose="020B0604020202020204" pitchFamily="34" charset="0"/>
          </a:endParaRPr>
        </a:p>
      </dgm:t>
    </dgm:pt>
    <dgm:pt modelId="{CC4B8C0B-D5CB-4956-9625-48D8BE0936B7}" type="parTrans" cxnId="{2997BE98-BA79-4B83-BA45-7F4E49B748F1}">
      <dgm:prSet/>
      <dgm:spPr/>
      <dgm:t>
        <a:bodyPr/>
        <a:lstStyle/>
        <a:p>
          <a:endParaRPr lang="cs-CZ" sz="1400">
            <a:latin typeface="Arial" panose="020B0604020202020204" pitchFamily="34" charset="0"/>
            <a:cs typeface="Arial" panose="020B0604020202020204" pitchFamily="34" charset="0"/>
          </a:endParaRPr>
        </a:p>
      </dgm:t>
    </dgm:pt>
    <dgm:pt modelId="{DDD9EE57-BC6A-4A66-ACF6-238FC17BDDE3}" type="sibTrans" cxnId="{2997BE98-BA79-4B83-BA45-7F4E49B748F1}">
      <dgm:prSet/>
      <dgm:spPr/>
      <dgm:t>
        <a:bodyPr/>
        <a:lstStyle/>
        <a:p>
          <a:endParaRPr lang="cs-CZ" sz="1400">
            <a:latin typeface="Arial" panose="020B0604020202020204" pitchFamily="34" charset="0"/>
            <a:cs typeface="Arial" panose="020B0604020202020204" pitchFamily="34" charset="0"/>
          </a:endParaRPr>
        </a:p>
      </dgm:t>
    </dgm:pt>
    <dgm:pt modelId="{1B134548-5663-47D9-A7EA-8DB6FC21D733}">
      <dgm:prSet phldrT="[Text]" custT="1"/>
      <dgm:spPr>
        <a:solidFill>
          <a:srgbClr val="BD1B21"/>
        </a:solidFill>
      </dgm:spPr>
      <dgm:t>
        <a:bodyPr/>
        <a:lstStyle/>
        <a:p>
          <a:r>
            <a:rPr lang="cs-CZ" sz="1400" dirty="0" smtClean="0">
              <a:latin typeface="Arial" panose="020B0604020202020204" pitchFamily="34" charset="0"/>
              <a:cs typeface="Arial" panose="020B0604020202020204" pitchFamily="34" charset="0"/>
            </a:rPr>
            <a:t>Slovensko</a:t>
          </a:r>
          <a:endParaRPr lang="cs-CZ" sz="1400" dirty="0">
            <a:latin typeface="Arial" panose="020B0604020202020204" pitchFamily="34" charset="0"/>
            <a:cs typeface="Arial" panose="020B0604020202020204" pitchFamily="34" charset="0"/>
          </a:endParaRPr>
        </a:p>
      </dgm:t>
    </dgm:pt>
    <dgm:pt modelId="{92262EBC-FD37-459E-AE7C-9A0AF46CCA4C}" type="parTrans" cxnId="{52D7A35B-6241-401F-8E1C-86F2C32BB737}">
      <dgm:prSet/>
      <dgm:spPr/>
      <dgm:t>
        <a:bodyPr/>
        <a:lstStyle/>
        <a:p>
          <a:endParaRPr lang="cs-CZ" sz="1400">
            <a:latin typeface="Arial" panose="020B0604020202020204" pitchFamily="34" charset="0"/>
            <a:cs typeface="Arial" panose="020B0604020202020204" pitchFamily="34" charset="0"/>
          </a:endParaRPr>
        </a:p>
      </dgm:t>
    </dgm:pt>
    <dgm:pt modelId="{D05B57A9-174F-41DB-8127-F4493A76E91E}" type="sibTrans" cxnId="{52D7A35B-6241-401F-8E1C-86F2C32BB737}">
      <dgm:prSet/>
      <dgm:spPr/>
      <dgm:t>
        <a:bodyPr/>
        <a:lstStyle/>
        <a:p>
          <a:endParaRPr lang="cs-CZ" sz="1400">
            <a:latin typeface="Arial" panose="020B0604020202020204" pitchFamily="34" charset="0"/>
            <a:cs typeface="Arial" panose="020B0604020202020204" pitchFamily="34" charset="0"/>
          </a:endParaRPr>
        </a:p>
      </dgm:t>
    </dgm:pt>
    <dgm:pt modelId="{E7A37FD7-082A-49DB-BB3C-3BE6D0F34CF7}">
      <dgm:prSet custT="1"/>
      <dgm:spPr>
        <a:solidFill>
          <a:srgbClr val="BD1B21"/>
        </a:solidFill>
      </dgm:spPr>
      <dgm:t>
        <a:bodyPr/>
        <a:lstStyle/>
        <a:p>
          <a:r>
            <a:rPr lang="cs-CZ" sz="1400" dirty="0" smtClean="0">
              <a:latin typeface="Arial" panose="020B0604020202020204" pitchFamily="34" charset="0"/>
              <a:cs typeface="Arial" panose="020B0604020202020204" pitchFamily="34" charset="0"/>
            </a:rPr>
            <a:t>Itálie</a:t>
          </a:r>
          <a:endParaRPr lang="cs-CZ" sz="1400" dirty="0">
            <a:latin typeface="Arial" panose="020B0604020202020204" pitchFamily="34" charset="0"/>
            <a:cs typeface="Arial" panose="020B0604020202020204" pitchFamily="34" charset="0"/>
          </a:endParaRPr>
        </a:p>
      </dgm:t>
    </dgm:pt>
    <dgm:pt modelId="{7E6A3360-FFAE-4B95-904D-DEFF7022FF0A}" type="parTrans" cxnId="{EB21EAE1-C71A-49A7-8AEA-A4D767F50E24}">
      <dgm:prSet/>
      <dgm:spPr/>
      <dgm:t>
        <a:bodyPr/>
        <a:lstStyle/>
        <a:p>
          <a:endParaRPr lang="cs-CZ" sz="1400">
            <a:latin typeface="Arial" panose="020B0604020202020204" pitchFamily="34" charset="0"/>
            <a:cs typeface="Arial" panose="020B0604020202020204" pitchFamily="34" charset="0"/>
          </a:endParaRPr>
        </a:p>
      </dgm:t>
    </dgm:pt>
    <dgm:pt modelId="{07C8A01E-234A-477C-A636-9B4554BB8549}" type="sibTrans" cxnId="{EB21EAE1-C71A-49A7-8AEA-A4D767F50E24}">
      <dgm:prSet/>
      <dgm:spPr/>
      <dgm:t>
        <a:bodyPr/>
        <a:lstStyle/>
        <a:p>
          <a:endParaRPr lang="cs-CZ" sz="1400">
            <a:latin typeface="Arial" panose="020B0604020202020204" pitchFamily="34" charset="0"/>
            <a:cs typeface="Arial" panose="020B0604020202020204" pitchFamily="34" charset="0"/>
          </a:endParaRPr>
        </a:p>
      </dgm:t>
    </dgm:pt>
    <dgm:pt modelId="{6EEDE9FB-70AA-43F1-8A26-397FC7B27102}">
      <dgm:prSet custT="1"/>
      <dgm:spPr>
        <a:solidFill>
          <a:srgbClr val="BD1B21"/>
        </a:solidFill>
      </dgm:spPr>
      <dgm:t>
        <a:bodyPr/>
        <a:lstStyle/>
        <a:p>
          <a:r>
            <a:rPr lang="cs-CZ" sz="1400" dirty="0" smtClean="0">
              <a:latin typeface="Arial" panose="020B0604020202020204" pitchFamily="34" charset="0"/>
              <a:cs typeface="Arial" panose="020B0604020202020204" pitchFamily="34" charset="0"/>
            </a:rPr>
            <a:t>Francie</a:t>
          </a:r>
          <a:endParaRPr lang="cs-CZ" sz="1400" dirty="0">
            <a:latin typeface="Arial" panose="020B0604020202020204" pitchFamily="34" charset="0"/>
            <a:cs typeface="Arial" panose="020B0604020202020204" pitchFamily="34" charset="0"/>
          </a:endParaRPr>
        </a:p>
      </dgm:t>
    </dgm:pt>
    <dgm:pt modelId="{15F5954F-2DE4-46C5-9E48-88B31B7B700D}" type="parTrans" cxnId="{3BBDFB1D-F942-4EC8-A253-BDA173B16331}">
      <dgm:prSet/>
      <dgm:spPr/>
      <dgm:t>
        <a:bodyPr/>
        <a:lstStyle/>
        <a:p>
          <a:endParaRPr lang="cs-CZ" sz="1400">
            <a:latin typeface="Arial" panose="020B0604020202020204" pitchFamily="34" charset="0"/>
            <a:cs typeface="Arial" panose="020B0604020202020204" pitchFamily="34" charset="0"/>
          </a:endParaRPr>
        </a:p>
      </dgm:t>
    </dgm:pt>
    <dgm:pt modelId="{C0DB876C-CBF1-42E8-8680-A952DBDA3CD0}" type="sibTrans" cxnId="{3BBDFB1D-F942-4EC8-A253-BDA173B16331}">
      <dgm:prSet/>
      <dgm:spPr/>
      <dgm:t>
        <a:bodyPr/>
        <a:lstStyle/>
        <a:p>
          <a:endParaRPr lang="cs-CZ" sz="1400">
            <a:latin typeface="Arial" panose="020B0604020202020204" pitchFamily="34" charset="0"/>
            <a:cs typeface="Arial" panose="020B0604020202020204" pitchFamily="34" charset="0"/>
          </a:endParaRPr>
        </a:p>
      </dgm:t>
    </dgm:pt>
    <dgm:pt modelId="{795EABC8-FB62-4534-8AFF-25F010B08031}">
      <dgm:prSet custT="1"/>
      <dgm:spPr>
        <a:solidFill>
          <a:srgbClr val="BD1B21"/>
        </a:solidFill>
      </dgm:spPr>
      <dgm:t>
        <a:bodyPr/>
        <a:lstStyle/>
        <a:p>
          <a:r>
            <a:rPr lang="cs-CZ" sz="1400" dirty="0" smtClean="0">
              <a:latin typeface="Arial" panose="020B0604020202020204" pitchFamily="34" charset="0"/>
              <a:cs typeface="Arial" panose="020B0604020202020204" pitchFamily="34" charset="0"/>
            </a:rPr>
            <a:t>Rakousko</a:t>
          </a:r>
          <a:endParaRPr lang="cs-CZ" sz="1400" dirty="0">
            <a:latin typeface="Arial" panose="020B0604020202020204" pitchFamily="34" charset="0"/>
            <a:cs typeface="Arial" panose="020B0604020202020204" pitchFamily="34" charset="0"/>
          </a:endParaRPr>
        </a:p>
      </dgm:t>
    </dgm:pt>
    <dgm:pt modelId="{1A7DB349-DF8D-4326-961A-BF8D6A5CE286}" type="parTrans" cxnId="{A0A03C20-D86E-4836-BAEF-AA4314B37F61}">
      <dgm:prSet/>
      <dgm:spPr/>
      <dgm:t>
        <a:bodyPr/>
        <a:lstStyle/>
        <a:p>
          <a:endParaRPr lang="cs-CZ" sz="1400">
            <a:latin typeface="Arial" panose="020B0604020202020204" pitchFamily="34" charset="0"/>
            <a:cs typeface="Arial" panose="020B0604020202020204" pitchFamily="34" charset="0"/>
          </a:endParaRPr>
        </a:p>
      </dgm:t>
    </dgm:pt>
    <dgm:pt modelId="{BB9F6C3B-B2D6-450B-8734-FC1C3AF53B05}" type="sibTrans" cxnId="{A0A03C20-D86E-4836-BAEF-AA4314B37F61}">
      <dgm:prSet/>
      <dgm:spPr/>
      <dgm:t>
        <a:bodyPr/>
        <a:lstStyle/>
        <a:p>
          <a:endParaRPr lang="cs-CZ" sz="1400">
            <a:latin typeface="Arial" panose="020B0604020202020204" pitchFamily="34" charset="0"/>
            <a:cs typeface="Arial" panose="020B0604020202020204" pitchFamily="34" charset="0"/>
          </a:endParaRPr>
        </a:p>
      </dgm:t>
    </dgm:pt>
    <dgm:pt modelId="{A43B8372-F6C8-4FC4-A0BC-1A8581701042}">
      <dgm:prSet custT="1"/>
      <dgm:spPr>
        <a:solidFill>
          <a:srgbClr val="BD1B21"/>
        </a:solidFill>
      </dgm:spPr>
      <dgm:t>
        <a:bodyPr/>
        <a:lstStyle/>
        <a:p>
          <a:r>
            <a:rPr lang="cs-CZ" sz="1400" dirty="0" smtClean="0">
              <a:latin typeface="Arial" panose="020B0604020202020204" pitchFamily="34" charset="0"/>
              <a:cs typeface="Arial" panose="020B0604020202020204" pitchFamily="34" charset="0"/>
            </a:rPr>
            <a:t>Nizozemsko</a:t>
          </a:r>
          <a:endParaRPr lang="cs-CZ" sz="1400" dirty="0">
            <a:latin typeface="Arial" panose="020B0604020202020204" pitchFamily="34" charset="0"/>
            <a:cs typeface="Arial" panose="020B0604020202020204" pitchFamily="34" charset="0"/>
          </a:endParaRPr>
        </a:p>
      </dgm:t>
    </dgm:pt>
    <dgm:pt modelId="{E194164C-47C9-4113-9460-4C4AE19DA0D4}" type="parTrans" cxnId="{EF5753B4-D7CC-4D24-A30A-E24DD1FA7C73}">
      <dgm:prSet/>
      <dgm:spPr/>
      <dgm:t>
        <a:bodyPr/>
        <a:lstStyle/>
        <a:p>
          <a:endParaRPr lang="cs-CZ" sz="1400">
            <a:latin typeface="Arial" panose="020B0604020202020204" pitchFamily="34" charset="0"/>
            <a:cs typeface="Arial" panose="020B0604020202020204" pitchFamily="34" charset="0"/>
          </a:endParaRPr>
        </a:p>
      </dgm:t>
    </dgm:pt>
    <dgm:pt modelId="{D08F5AE5-5473-4CFA-A833-C334A5F22475}" type="sibTrans" cxnId="{EF5753B4-D7CC-4D24-A30A-E24DD1FA7C73}">
      <dgm:prSet/>
      <dgm:spPr/>
      <dgm:t>
        <a:bodyPr/>
        <a:lstStyle/>
        <a:p>
          <a:endParaRPr lang="cs-CZ" sz="1400">
            <a:latin typeface="Arial" panose="020B0604020202020204" pitchFamily="34" charset="0"/>
            <a:cs typeface="Arial" panose="020B0604020202020204" pitchFamily="34" charset="0"/>
          </a:endParaRPr>
        </a:p>
      </dgm:t>
    </dgm:pt>
    <dgm:pt modelId="{A0699FDA-3FCE-4D3E-B90F-BCE925FADEB6}">
      <dgm:prSet custT="1"/>
      <dgm:spPr>
        <a:solidFill>
          <a:srgbClr val="BD1B21"/>
        </a:solidFill>
      </dgm:spPr>
      <dgm:t>
        <a:bodyPr/>
        <a:lstStyle/>
        <a:p>
          <a:r>
            <a:rPr lang="cs-CZ" sz="1400" dirty="0" smtClean="0">
              <a:latin typeface="Arial" panose="020B0604020202020204" pitchFamily="34" charset="0"/>
              <a:cs typeface="Arial" panose="020B0604020202020204" pitchFamily="34" charset="0"/>
            </a:rPr>
            <a:t>Maďarsko</a:t>
          </a:r>
          <a:endParaRPr lang="cs-CZ" sz="1400" dirty="0">
            <a:latin typeface="Arial" panose="020B0604020202020204" pitchFamily="34" charset="0"/>
            <a:cs typeface="Arial" panose="020B0604020202020204" pitchFamily="34" charset="0"/>
          </a:endParaRPr>
        </a:p>
      </dgm:t>
    </dgm:pt>
    <dgm:pt modelId="{FDFDF217-AC2F-4EF3-B196-92AC9BA37F61}" type="parTrans" cxnId="{48CAAC0F-3E03-414B-AA44-4AF0E79ADCB9}">
      <dgm:prSet/>
      <dgm:spPr/>
      <dgm:t>
        <a:bodyPr/>
        <a:lstStyle/>
        <a:p>
          <a:endParaRPr lang="cs-CZ" sz="1400">
            <a:latin typeface="Arial" panose="020B0604020202020204" pitchFamily="34" charset="0"/>
            <a:cs typeface="Arial" panose="020B0604020202020204" pitchFamily="34" charset="0"/>
          </a:endParaRPr>
        </a:p>
      </dgm:t>
    </dgm:pt>
    <dgm:pt modelId="{025D17FA-F4B7-4A35-B0C8-21E2ABCD4068}" type="sibTrans" cxnId="{48CAAC0F-3E03-414B-AA44-4AF0E79ADCB9}">
      <dgm:prSet/>
      <dgm:spPr/>
      <dgm:t>
        <a:bodyPr/>
        <a:lstStyle/>
        <a:p>
          <a:endParaRPr lang="cs-CZ" sz="1400">
            <a:latin typeface="Arial" panose="020B0604020202020204" pitchFamily="34" charset="0"/>
            <a:cs typeface="Arial" panose="020B0604020202020204" pitchFamily="34" charset="0"/>
          </a:endParaRPr>
        </a:p>
      </dgm:t>
    </dgm:pt>
    <dgm:pt modelId="{454A19AF-9014-4434-B00B-284EC79F6BE2}">
      <dgm:prSet custT="1"/>
      <dgm:spPr>
        <a:solidFill>
          <a:srgbClr val="BD1B21"/>
        </a:solidFill>
      </dgm:spPr>
      <dgm:t>
        <a:bodyPr/>
        <a:lstStyle/>
        <a:p>
          <a:r>
            <a:rPr lang="cs-CZ" sz="1400" dirty="0" smtClean="0">
              <a:latin typeface="Arial" panose="020B0604020202020204" pitchFamily="34" charset="0"/>
              <a:cs typeface="Arial" panose="020B0604020202020204" pitchFamily="34" charset="0"/>
            </a:rPr>
            <a:t>Španělsko</a:t>
          </a:r>
          <a:endParaRPr lang="cs-CZ" sz="1400" dirty="0">
            <a:latin typeface="Arial" panose="020B0604020202020204" pitchFamily="34" charset="0"/>
            <a:cs typeface="Arial" panose="020B0604020202020204" pitchFamily="34" charset="0"/>
          </a:endParaRPr>
        </a:p>
      </dgm:t>
    </dgm:pt>
    <dgm:pt modelId="{5E33106D-B60B-402B-8412-455BE778615F}" type="parTrans" cxnId="{6DA198C1-009E-42BF-9112-8895DF81F949}">
      <dgm:prSet/>
      <dgm:spPr/>
      <dgm:t>
        <a:bodyPr/>
        <a:lstStyle/>
        <a:p>
          <a:endParaRPr lang="cs-CZ" sz="1400">
            <a:latin typeface="Arial" panose="020B0604020202020204" pitchFamily="34" charset="0"/>
            <a:cs typeface="Arial" panose="020B0604020202020204" pitchFamily="34" charset="0"/>
          </a:endParaRPr>
        </a:p>
      </dgm:t>
    </dgm:pt>
    <dgm:pt modelId="{14EB5DCC-8121-4075-A122-F9C0B223C47B}" type="sibTrans" cxnId="{6DA198C1-009E-42BF-9112-8895DF81F949}">
      <dgm:prSet/>
      <dgm:spPr/>
      <dgm:t>
        <a:bodyPr/>
        <a:lstStyle/>
        <a:p>
          <a:endParaRPr lang="cs-CZ" sz="1400">
            <a:latin typeface="Arial" panose="020B0604020202020204" pitchFamily="34" charset="0"/>
            <a:cs typeface="Arial" panose="020B0604020202020204" pitchFamily="34" charset="0"/>
          </a:endParaRPr>
        </a:p>
      </dgm:t>
    </dgm:pt>
    <dgm:pt modelId="{37E8B63F-B04E-4066-82A4-75C4D1722EC2}">
      <dgm:prSet custT="1"/>
      <dgm:spPr>
        <a:solidFill>
          <a:srgbClr val="BD1B21"/>
        </a:solidFill>
      </dgm:spPr>
      <dgm:t>
        <a:bodyPr/>
        <a:lstStyle/>
        <a:p>
          <a:r>
            <a:rPr lang="cs-CZ" sz="1400" dirty="0" smtClean="0">
              <a:latin typeface="Arial" panose="020B0604020202020204" pitchFamily="34" charset="0"/>
              <a:cs typeface="Arial" panose="020B0604020202020204" pitchFamily="34" charset="0"/>
            </a:rPr>
            <a:t>Belgie</a:t>
          </a:r>
          <a:endParaRPr lang="cs-CZ" sz="1400" dirty="0">
            <a:latin typeface="Arial" panose="020B0604020202020204" pitchFamily="34" charset="0"/>
            <a:cs typeface="Arial" panose="020B0604020202020204" pitchFamily="34" charset="0"/>
          </a:endParaRPr>
        </a:p>
      </dgm:t>
    </dgm:pt>
    <dgm:pt modelId="{73DE0B26-41FA-414E-B058-411728061724}" type="parTrans" cxnId="{5FD06412-BBC1-43BE-83DC-8296F638ED2D}">
      <dgm:prSet/>
      <dgm:spPr/>
      <dgm:t>
        <a:bodyPr/>
        <a:lstStyle/>
        <a:p>
          <a:endParaRPr lang="cs-CZ" sz="1400">
            <a:latin typeface="Arial" panose="020B0604020202020204" pitchFamily="34" charset="0"/>
            <a:cs typeface="Arial" panose="020B0604020202020204" pitchFamily="34" charset="0"/>
          </a:endParaRPr>
        </a:p>
      </dgm:t>
    </dgm:pt>
    <dgm:pt modelId="{5D591C19-B30A-41F8-A6C2-B7ED28F2F15C}" type="sibTrans" cxnId="{5FD06412-BBC1-43BE-83DC-8296F638ED2D}">
      <dgm:prSet/>
      <dgm:spPr/>
      <dgm:t>
        <a:bodyPr/>
        <a:lstStyle/>
        <a:p>
          <a:endParaRPr lang="cs-CZ" sz="1400">
            <a:latin typeface="Arial" panose="020B0604020202020204" pitchFamily="34" charset="0"/>
            <a:cs typeface="Arial" panose="020B0604020202020204" pitchFamily="34" charset="0"/>
          </a:endParaRPr>
        </a:p>
      </dgm:t>
    </dgm:pt>
    <dgm:pt modelId="{3D01A33F-F2E7-4596-BD42-1B48C03EA89E}" type="pres">
      <dgm:prSet presAssocID="{C2A8E8FB-B0CD-4CF6-B6D6-8B95E8B1DB64}" presName="linearFlow" presStyleCnt="0">
        <dgm:presLayoutVars>
          <dgm:dir/>
          <dgm:resizeHandles val="exact"/>
        </dgm:presLayoutVars>
      </dgm:prSet>
      <dgm:spPr/>
      <dgm:t>
        <a:bodyPr/>
        <a:lstStyle/>
        <a:p>
          <a:endParaRPr lang="cs-CZ"/>
        </a:p>
      </dgm:t>
    </dgm:pt>
    <dgm:pt modelId="{A9F8A83D-0B78-4965-9E3D-3B52470F685D}" type="pres">
      <dgm:prSet presAssocID="{09F42192-E6EE-43E5-A1D0-7F8CF29451D2}" presName="composite" presStyleCnt="0"/>
      <dgm:spPr/>
    </dgm:pt>
    <dgm:pt modelId="{BB6F0239-4100-4A62-AB51-B12A7A8FFE74}" type="pres">
      <dgm:prSet presAssocID="{09F42192-E6EE-43E5-A1D0-7F8CF29451D2}" presName="imgShp" presStyleLbl="fgImgPlace1" presStyleIdx="0" presStyleCnt="1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3000" r="-33000"/>
          </a:stretch>
        </a:blipFill>
        <a:ln w="12700">
          <a:solidFill>
            <a:schemeClr val="tx1">
              <a:lumMod val="50000"/>
              <a:lumOff val="50000"/>
            </a:schemeClr>
          </a:solidFill>
        </a:ln>
      </dgm:spPr>
      <dgm:t>
        <a:bodyPr/>
        <a:lstStyle/>
        <a:p>
          <a:endParaRPr lang="cs-CZ"/>
        </a:p>
      </dgm:t>
    </dgm:pt>
    <dgm:pt modelId="{65137CF3-A6D0-49D5-9DC6-E33D0A57DDE2}" type="pres">
      <dgm:prSet presAssocID="{09F42192-E6EE-43E5-A1D0-7F8CF29451D2}" presName="txShp" presStyleLbl="node1" presStyleIdx="0" presStyleCnt="10">
        <dgm:presLayoutVars>
          <dgm:bulletEnabled val="1"/>
        </dgm:presLayoutVars>
      </dgm:prSet>
      <dgm:spPr/>
      <dgm:t>
        <a:bodyPr/>
        <a:lstStyle/>
        <a:p>
          <a:endParaRPr lang="cs-CZ"/>
        </a:p>
      </dgm:t>
    </dgm:pt>
    <dgm:pt modelId="{233D3C65-6097-447A-BCDC-C61580547B22}" type="pres">
      <dgm:prSet presAssocID="{8FB344B5-ECB8-4618-8B6B-BD44FC369690}" presName="spacing" presStyleCnt="0"/>
      <dgm:spPr/>
    </dgm:pt>
    <dgm:pt modelId="{12D9DF7F-E1C4-4EBF-A95C-C8EC7BCA45F2}" type="pres">
      <dgm:prSet presAssocID="{29E46C5F-7F83-41D7-A9B0-99544F08AB7B}" presName="composite" presStyleCnt="0"/>
      <dgm:spPr/>
    </dgm:pt>
    <dgm:pt modelId="{7916DAA0-0BAA-4017-8B4F-0599844323DE}" type="pres">
      <dgm:prSet presAssocID="{29E46C5F-7F83-41D7-A9B0-99544F08AB7B}" presName="imgShp" presStyleLbl="fgImgPlace1" presStyleIdx="1" presStyleCnt="1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30000" r="-30000"/>
          </a:stretch>
        </a:blipFill>
        <a:ln w="12700">
          <a:solidFill>
            <a:schemeClr val="tx1">
              <a:lumMod val="50000"/>
              <a:lumOff val="50000"/>
            </a:schemeClr>
          </a:solidFill>
        </a:ln>
      </dgm:spPr>
      <dgm:t>
        <a:bodyPr/>
        <a:lstStyle/>
        <a:p>
          <a:endParaRPr lang="cs-CZ"/>
        </a:p>
      </dgm:t>
    </dgm:pt>
    <dgm:pt modelId="{75BEB950-ABAD-488D-AB0A-85936934451C}" type="pres">
      <dgm:prSet presAssocID="{29E46C5F-7F83-41D7-A9B0-99544F08AB7B}" presName="txShp" presStyleLbl="node1" presStyleIdx="1" presStyleCnt="10">
        <dgm:presLayoutVars>
          <dgm:bulletEnabled val="1"/>
        </dgm:presLayoutVars>
      </dgm:prSet>
      <dgm:spPr/>
      <dgm:t>
        <a:bodyPr/>
        <a:lstStyle/>
        <a:p>
          <a:endParaRPr lang="cs-CZ"/>
        </a:p>
      </dgm:t>
    </dgm:pt>
    <dgm:pt modelId="{9B5F4906-DDDB-4154-AA30-72EF1634A7D5}" type="pres">
      <dgm:prSet presAssocID="{DDD9EE57-BC6A-4A66-ACF6-238FC17BDDE3}" presName="spacing" presStyleCnt="0"/>
      <dgm:spPr/>
    </dgm:pt>
    <dgm:pt modelId="{E3DA34F5-74C7-4221-B21D-392BA5617BC9}" type="pres">
      <dgm:prSet presAssocID="{1B134548-5663-47D9-A7EA-8DB6FC21D733}" presName="composite" presStyleCnt="0"/>
      <dgm:spPr/>
    </dgm:pt>
    <dgm:pt modelId="{D28DBD61-B655-4260-A24E-20FDE8044030}" type="pres">
      <dgm:prSet presAssocID="{1B134548-5663-47D9-A7EA-8DB6FC21D733}" presName="imgShp" presStyleLbl="fgImgPlace1" presStyleIdx="2" presStyleCnt="10"/>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F43A5AE0-DC23-429C-A584-03EE5A42DBB0}" type="pres">
      <dgm:prSet presAssocID="{1B134548-5663-47D9-A7EA-8DB6FC21D733}" presName="txShp" presStyleLbl="node1" presStyleIdx="2" presStyleCnt="10">
        <dgm:presLayoutVars>
          <dgm:bulletEnabled val="1"/>
        </dgm:presLayoutVars>
      </dgm:prSet>
      <dgm:spPr/>
      <dgm:t>
        <a:bodyPr/>
        <a:lstStyle/>
        <a:p>
          <a:endParaRPr lang="cs-CZ"/>
        </a:p>
      </dgm:t>
    </dgm:pt>
    <dgm:pt modelId="{5D8ACC78-532F-4C34-AC37-17E04F992822}" type="pres">
      <dgm:prSet presAssocID="{D05B57A9-174F-41DB-8127-F4493A76E91E}" presName="spacing" presStyleCnt="0"/>
      <dgm:spPr/>
    </dgm:pt>
    <dgm:pt modelId="{D0D35392-9452-4A65-9CA4-B43394233FA3}" type="pres">
      <dgm:prSet presAssocID="{E7A37FD7-082A-49DB-BB3C-3BE6D0F34CF7}" presName="composite" presStyleCnt="0"/>
      <dgm:spPr/>
    </dgm:pt>
    <dgm:pt modelId="{A0D05661-A56D-42E9-A55C-0C2B8D9D63AE}" type="pres">
      <dgm:prSet presAssocID="{E7A37FD7-082A-49DB-BB3C-3BE6D0F34CF7}" presName="imgShp" presStyleLbl="fgImgPlace1" presStyleIdx="3" presStyleCnt="10"/>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BD4751EE-3A7B-4EFB-84B2-0553F089EF1A}" type="pres">
      <dgm:prSet presAssocID="{E7A37FD7-082A-49DB-BB3C-3BE6D0F34CF7}" presName="txShp" presStyleLbl="node1" presStyleIdx="3" presStyleCnt="10">
        <dgm:presLayoutVars>
          <dgm:bulletEnabled val="1"/>
        </dgm:presLayoutVars>
      </dgm:prSet>
      <dgm:spPr/>
      <dgm:t>
        <a:bodyPr/>
        <a:lstStyle/>
        <a:p>
          <a:endParaRPr lang="cs-CZ"/>
        </a:p>
      </dgm:t>
    </dgm:pt>
    <dgm:pt modelId="{A7876AEC-744E-48FA-9821-85FA2A3E378F}" type="pres">
      <dgm:prSet presAssocID="{07C8A01E-234A-477C-A636-9B4554BB8549}" presName="spacing" presStyleCnt="0"/>
      <dgm:spPr/>
    </dgm:pt>
    <dgm:pt modelId="{8FCD0106-135B-479D-9C7B-756644C4F689}" type="pres">
      <dgm:prSet presAssocID="{6EEDE9FB-70AA-43F1-8A26-397FC7B27102}" presName="composite" presStyleCnt="0"/>
      <dgm:spPr/>
    </dgm:pt>
    <dgm:pt modelId="{F557A674-AA1D-462B-8559-2E62F3F178AB}" type="pres">
      <dgm:prSet presAssocID="{6EEDE9FB-70AA-43F1-8A26-397FC7B27102}" presName="imgShp" presStyleLbl="fgImgPlace1" presStyleIdx="4" presStyleCnt="10"/>
      <dgm:spPr>
        <a:blipFill>
          <a:blip xmlns:r="http://schemas.openxmlformats.org/officeDocument/2006/relationships" r:embed="rId5">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BCF410ED-020F-4DB1-96BB-E6447728209E}" type="pres">
      <dgm:prSet presAssocID="{6EEDE9FB-70AA-43F1-8A26-397FC7B27102}" presName="txShp" presStyleLbl="node1" presStyleIdx="4" presStyleCnt="10">
        <dgm:presLayoutVars>
          <dgm:bulletEnabled val="1"/>
        </dgm:presLayoutVars>
      </dgm:prSet>
      <dgm:spPr/>
      <dgm:t>
        <a:bodyPr/>
        <a:lstStyle/>
        <a:p>
          <a:endParaRPr lang="cs-CZ"/>
        </a:p>
      </dgm:t>
    </dgm:pt>
    <dgm:pt modelId="{57156FFE-1FEF-44E4-8697-610E56FD25AF}" type="pres">
      <dgm:prSet presAssocID="{C0DB876C-CBF1-42E8-8680-A952DBDA3CD0}" presName="spacing" presStyleCnt="0"/>
      <dgm:spPr/>
    </dgm:pt>
    <dgm:pt modelId="{ADE724C0-E893-4D29-A861-3E2979C2B888}" type="pres">
      <dgm:prSet presAssocID="{795EABC8-FB62-4534-8AFF-25F010B08031}" presName="composite" presStyleCnt="0"/>
      <dgm:spPr/>
    </dgm:pt>
    <dgm:pt modelId="{CB9EA700-77BE-41A1-8AFF-AB16C6C94FE1}" type="pres">
      <dgm:prSet presAssocID="{795EABC8-FB62-4534-8AFF-25F010B08031}" presName="imgShp" presStyleLbl="fgImgPlace1" presStyleIdx="5" presStyleCnt="10"/>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E9F78896-4B78-4BFD-95D5-14F28F99EABA}" type="pres">
      <dgm:prSet presAssocID="{795EABC8-FB62-4534-8AFF-25F010B08031}" presName="txShp" presStyleLbl="node1" presStyleIdx="5" presStyleCnt="10">
        <dgm:presLayoutVars>
          <dgm:bulletEnabled val="1"/>
        </dgm:presLayoutVars>
      </dgm:prSet>
      <dgm:spPr/>
      <dgm:t>
        <a:bodyPr/>
        <a:lstStyle/>
        <a:p>
          <a:endParaRPr lang="cs-CZ"/>
        </a:p>
      </dgm:t>
    </dgm:pt>
    <dgm:pt modelId="{C74BBDBE-F44D-4693-B853-E243A8C692AB}" type="pres">
      <dgm:prSet presAssocID="{BB9F6C3B-B2D6-450B-8734-FC1C3AF53B05}" presName="spacing" presStyleCnt="0"/>
      <dgm:spPr/>
    </dgm:pt>
    <dgm:pt modelId="{0F2FC9AE-8026-4B5B-AD50-509B52E5B122}" type="pres">
      <dgm:prSet presAssocID="{A43B8372-F6C8-4FC4-A0BC-1A8581701042}" presName="composite" presStyleCnt="0"/>
      <dgm:spPr/>
    </dgm:pt>
    <dgm:pt modelId="{F06B0F09-D6A9-49D0-8BDF-AFEE7F4C751D}" type="pres">
      <dgm:prSet presAssocID="{A43B8372-F6C8-4FC4-A0BC-1A8581701042}" presName="imgShp" presStyleLbl="fgImgPlace1" presStyleIdx="6" presStyleCnt="10"/>
      <dgm:spPr>
        <a:blipFill>
          <a:blip xmlns:r="http://schemas.openxmlformats.org/officeDocument/2006/relationships" r:embed="rId7">
            <a:extLst>
              <a:ext uri="{28A0092B-C50C-407E-A947-70E740481C1C}">
                <a14:useLocalDpi xmlns:a14="http://schemas.microsoft.com/office/drawing/2010/main" val="0"/>
              </a:ext>
            </a:extLst>
          </a:blip>
          <a:srcRect/>
          <a:stretch>
            <a:fillRect l="-29000" r="-29000"/>
          </a:stretch>
        </a:blipFill>
        <a:ln w="12700">
          <a:solidFill>
            <a:schemeClr val="tx1">
              <a:lumMod val="50000"/>
              <a:lumOff val="50000"/>
            </a:schemeClr>
          </a:solidFill>
        </a:ln>
      </dgm:spPr>
      <dgm:t>
        <a:bodyPr/>
        <a:lstStyle/>
        <a:p>
          <a:endParaRPr lang="cs-CZ"/>
        </a:p>
      </dgm:t>
    </dgm:pt>
    <dgm:pt modelId="{8DDB3C8C-0B55-4416-AC01-375FB7B72030}" type="pres">
      <dgm:prSet presAssocID="{A43B8372-F6C8-4FC4-A0BC-1A8581701042}" presName="txShp" presStyleLbl="node1" presStyleIdx="6" presStyleCnt="10">
        <dgm:presLayoutVars>
          <dgm:bulletEnabled val="1"/>
        </dgm:presLayoutVars>
      </dgm:prSet>
      <dgm:spPr/>
      <dgm:t>
        <a:bodyPr/>
        <a:lstStyle/>
        <a:p>
          <a:endParaRPr lang="cs-CZ"/>
        </a:p>
      </dgm:t>
    </dgm:pt>
    <dgm:pt modelId="{3552A3BA-B64B-45DB-925A-CBBFF2C6135B}" type="pres">
      <dgm:prSet presAssocID="{D08F5AE5-5473-4CFA-A833-C334A5F22475}" presName="spacing" presStyleCnt="0"/>
      <dgm:spPr/>
    </dgm:pt>
    <dgm:pt modelId="{7D1EDF01-9F3D-49B7-9E88-6C1DC01794F8}" type="pres">
      <dgm:prSet presAssocID="{A0699FDA-3FCE-4D3E-B90F-BCE925FADEB6}" presName="composite" presStyleCnt="0"/>
      <dgm:spPr/>
    </dgm:pt>
    <dgm:pt modelId="{AD8C249F-6227-41BC-BBCE-745133B44357}" type="pres">
      <dgm:prSet presAssocID="{A0699FDA-3FCE-4D3E-B90F-BCE925FADEB6}" presName="imgShp" presStyleLbl="fgImgPlace1" presStyleIdx="7" presStyleCnt="10"/>
      <dgm:spPr>
        <a:blipFill>
          <a:blip xmlns:r="http://schemas.openxmlformats.org/officeDocument/2006/relationships" r:embed="rId8">
            <a:extLst>
              <a:ext uri="{28A0092B-C50C-407E-A947-70E740481C1C}">
                <a14:useLocalDpi xmlns:a14="http://schemas.microsoft.com/office/drawing/2010/main" val="0"/>
              </a:ext>
            </a:extLst>
          </a:blip>
          <a:srcRect/>
          <a:stretch>
            <a:fillRect l="-50000" r="-50000"/>
          </a:stretch>
        </a:blipFill>
        <a:ln w="12700">
          <a:solidFill>
            <a:schemeClr val="tx1">
              <a:lumMod val="50000"/>
              <a:lumOff val="50000"/>
            </a:schemeClr>
          </a:solidFill>
        </a:ln>
      </dgm:spPr>
      <dgm:t>
        <a:bodyPr/>
        <a:lstStyle/>
        <a:p>
          <a:endParaRPr lang="cs-CZ"/>
        </a:p>
      </dgm:t>
    </dgm:pt>
    <dgm:pt modelId="{8F3B521A-888A-487C-A0FE-0BDA81A00BFC}" type="pres">
      <dgm:prSet presAssocID="{A0699FDA-3FCE-4D3E-B90F-BCE925FADEB6}" presName="txShp" presStyleLbl="node1" presStyleIdx="7" presStyleCnt="10" custAng="0">
        <dgm:presLayoutVars>
          <dgm:bulletEnabled val="1"/>
        </dgm:presLayoutVars>
      </dgm:prSet>
      <dgm:spPr/>
      <dgm:t>
        <a:bodyPr/>
        <a:lstStyle/>
        <a:p>
          <a:endParaRPr lang="cs-CZ"/>
        </a:p>
      </dgm:t>
    </dgm:pt>
    <dgm:pt modelId="{DA544131-D08F-4E14-B3D5-25F10D11EB0B}" type="pres">
      <dgm:prSet presAssocID="{025D17FA-F4B7-4A35-B0C8-21E2ABCD4068}" presName="spacing" presStyleCnt="0"/>
      <dgm:spPr/>
    </dgm:pt>
    <dgm:pt modelId="{ED9F9DC0-9AE9-43ED-94AF-6D6D286E0304}" type="pres">
      <dgm:prSet presAssocID="{454A19AF-9014-4434-B00B-284EC79F6BE2}" presName="composite" presStyleCnt="0"/>
      <dgm:spPr/>
    </dgm:pt>
    <dgm:pt modelId="{D3EAEBC1-824A-4892-911A-81A9F35B7D7A}" type="pres">
      <dgm:prSet presAssocID="{454A19AF-9014-4434-B00B-284EC79F6BE2}" presName="imgShp" presStyleLbl="fgImgPlace1" presStyleIdx="8" presStyleCnt="10"/>
      <dgm:spPr>
        <a:blipFill>
          <a:blip xmlns:r="http://schemas.openxmlformats.org/officeDocument/2006/relationships" r:embed="rId9">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8A3C72F1-427F-42DC-8661-A8B57CBEED23}" type="pres">
      <dgm:prSet presAssocID="{454A19AF-9014-4434-B00B-284EC79F6BE2}" presName="txShp" presStyleLbl="node1" presStyleIdx="8" presStyleCnt="10">
        <dgm:presLayoutVars>
          <dgm:bulletEnabled val="1"/>
        </dgm:presLayoutVars>
      </dgm:prSet>
      <dgm:spPr/>
      <dgm:t>
        <a:bodyPr/>
        <a:lstStyle/>
        <a:p>
          <a:endParaRPr lang="cs-CZ"/>
        </a:p>
      </dgm:t>
    </dgm:pt>
    <dgm:pt modelId="{3DBFC477-29EE-4CA2-9FBB-DB30D5E904AB}" type="pres">
      <dgm:prSet presAssocID="{14EB5DCC-8121-4075-A122-F9C0B223C47B}" presName="spacing" presStyleCnt="0"/>
      <dgm:spPr/>
    </dgm:pt>
    <dgm:pt modelId="{1911F1A6-BE0B-4CF7-9B73-29FA282ABDF3}" type="pres">
      <dgm:prSet presAssocID="{37E8B63F-B04E-4066-82A4-75C4D1722EC2}" presName="composite" presStyleCnt="0"/>
      <dgm:spPr/>
    </dgm:pt>
    <dgm:pt modelId="{85669E8B-7043-41CA-AB1E-227E8222B87A}" type="pres">
      <dgm:prSet presAssocID="{37E8B63F-B04E-4066-82A4-75C4D1722EC2}" presName="imgShp" presStyleLbl="fgImgPlace1" presStyleIdx="9" presStyleCnt="10"/>
      <dgm:spPr>
        <a:blipFill>
          <a:blip xmlns:r="http://schemas.openxmlformats.org/officeDocument/2006/relationships" r:embed="rId10">
            <a:extLst>
              <a:ext uri="{28A0092B-C50C-407E-A947-70E740481C1C}">
                <a14:useLocalDpi xmlns:a14="http://schemas.microsoft.com/office/drawing/2010/main" val="0"/>
              </a:ext>
            </a:extLst>
          </a:blip>
          <a:srcRect/>
          <a:stretch>
            <a:fillRect l="-25000" r="-25000"/>
          </a:stretch>
        </a:blipFill>
        <a:ln w="12700">
          <a:solidFill>
            <a:schemeClr val="tx1">
              <a:lumMod val="50000"/>
              <a:lumOff val="50000"/>
            </a:schemeClr>
          </a:solidFill>
        </a:ln>
      </dgm:spPr>
      <dgm:t>
        <a:bodyPr/>
        <a:lstStyle/>
        <a:p>
          <a:endParaRPr lang="cs-CZ"/>
        </a:p>
      </dgm:t>
    </dgm:pt>
    <dgm:pt modelId="{6E5865AC-898F-4175-8E5B-770BBB0B8EF6}" type="pres">
      <dgm:prSet presAssocID="{37E8B63F-B04E-4066-82A4-75C4D1722EC2}" presName="txShp" presStyleLbl="node1" presStyleIdx="9" presStyleCnt="10">
        <dgm:presLayoutVars>
          <dgm:bulletEnabled val="1"/>
        </dgm:presLayoutVars>
      </dgm:prSet>
      <dgm:spPr/>
      <dgm:t>
        <a:bodyPr/>
        <a:lstStyle/>
        <a:p>
          <a:endParaRPr lang="cs-CZ"/>
        </a:p>
      </dgm:t>
    </dgm:pt>
  </dgm:ptLst>
  <dgm:cxnLst>
    <dgm:cxn modelId="{EA05209C-A225-45D9-8E70-38F5B540708B}" type="presOf" srcId="{37E8B63F-B04E-4066-82A4-75C4D1722EC2}" destId="{6E5865AC-898F-4175-8E5B-770BBB0B8EF6}" srcOrd="0" destOrd="0" presId="urn:microsoft.com/office/officeart/2005/8/layout/vList3"/>
    <dgm:cxn modelId="{0FB599E7-B9AE-4C62-9BC1-5183BA70EA7C}" type="presOf" srcId="{E7A37FD7-082A-49DB-BB3C-3BE6D0F34CF7}" destId="{BD4751EE-3A7B-4EFB-84B2-0553F089EF1A}" srcOrd="0" destOrd="0" presId="urn:microsoft.com/office/officeart/2005/8/layout/vList3"/>
    <dgm:cxn modelId="{BD39F07A-A1E2-4D53-BDC5-C859086B65FE}" type="presOf" srcId="{1B134548-5663-47D9-A7EA-8DB6FC21D733}" destId="{F43A5AE0-DC23-429C-A584-03EE5A42DBB0}" srcOrd="0" destOrd="0" presId="urn:microsoft.com/office/officeart/2005/8/layout/vList3"/>
    <dgm:cxn modelId="{EB21EAE1-C71A-49A7-8AEA-A4D767F50E24}" srcId="{C2A8E8FB-B0CD-4CF6-B6D6-8B95E8B1DB64}" destId="{E7A37FD7-082A-49DB-BB3C-3BE6D0F34CF7}" srcOrd="3" destOrd="0" parTransId="{7E6A3360-FFAE-4B95-904D-DEFF7022FF0A}" sibTransId="{07C8A01E-234A-477C-A636-9B4554BB8549}"/>
    <dgm:cxn modelId="{52D7A35B-6241-401F-8E1C-86F2C32BB737}" srcId="{C2A8E8FB-B0CD-4CF6-B6D6-8B95E8B1DB64}" destId="{1B134548-5663-47D9-A7EA-8DB6FC21D733}" srcOrd="2" destOrd="0" parTransId="{92262EBC-FD37-459E-AE7C-9A0AF46CCA4C}" sibTransId="{D05B57A9-174F-41DB-8127-F4493A76E91E}"/>
    <dgm:cxn modelId="{5DC5C071-1A0C-4957-91E6-B7C08AFDADDD}" srcId="{C2A8E8FB-B0CD-4CF6-B6D6-8B95E8B1DB64}" destId="{09F42192-E6EE-43E5-A1D0-7F8CF29451D2}" srcOrd="0" destOrd="0" parTransId="{6E86DECC-C167-4DC8-B7F7-08EEC9EB8C89}" sibTransId="{8FB344B5-ECB8-4618-8B6B-BD44FC369690}"/>
    <dgm:cxn modelId="{2997BE98-BA79-4B83-BA45-7F4E49B748F1}" srcId="{C2A8E8FB-B0CD-4CF6-B6D6-8B95E8B1DB64}" destId="{29E46C5F-7F83-41D7-A9B0-99544F08AB7B}" srcOrd="1" destOrd="0" parTransId="{CC4B8C0B-D5CB-4956-9625-48D8BE0936B7}" sibTransId="{DDD9EE57-BC6A-4A66-ACF6-238FC17BDDE3}"/>
    <dgm:cxn modelId="{6DA198C1-009E-42BF-9112-8895DF81F949}" srcId="{C2A8E8FB-B0CD-4CF6-B6D6-8B95E8B1DB64}" destId="{454A19AF-9014-4434-B00B-284EC79F6BE2}" srcOrd="8" destOrd="0" parTransId="{5E33106D-B60B-402B-8412-455BE778615F}" sibTransId="{14EB5DCC-8121-4075-A122-F9C0B223C47B}"/>
    <dgm:cxn modelId="{F7A6C1FF-6E57-402A-B3E3-45DB38C3D2E8}" type="presOf" srcId="{6EEDE9FB-70AA-43F1-8A26-397FC7B27102}" destId="{BCF410ED-020F-4DB1-96BB-E6447728209E}" srcOrd="0" destOrd="0" presId="urn:microsoft.com/office/officeart/2005/8/layout/vList3"/>
    <dgm:cxn modelId="{EF5753B4-D7CC-4D24-A30A-E24DD1FA7C73}" srcId="{C2A8E8FB-B0CD-4CF6-B6D6-8B95E8B1DB64}" destId="{A43B8372-F6C8-4FC4-A0BC-1A8581701042}" srcOrd="6" destOrd="0" parTransId="{E194164C-47C9-4113-9460-4C4AE19DA0D4}" sibTransId="{D08F5AE5-5473-4CFA-A833-C334A5F22475}"/>
    <dgm:cxn modelId="{EE86F031-4DC8-4517-8522-CD971BD3232D}" type="presOf" srcId="{A0699FDA-3FCE-4D3E-B90F-BCE925FADEB6}" destId="{8F3B521A-888A-487C-A0FE-0BDA81A00BFC}" srcOrd="0" destOrd="0" presId="urn:microsoft.com/office/officeart/2005/8/layout/vList3"/>
    <dgm:cxn modelId="{8EB937A9-28F6-4941-B982-440262008BD9}" type="presOf" srcId="{29E46C5F-7F83-41D7-A9B0-99544F08AB7B}" destId="{75BEB950-ABAD-488D-AB0A-85936934451C}" srcOrd="0" destOrd="0" presId="urn:microsoft.com/office/officeart/2005/8/layout/vList3"/>
    <dgm:cxn modelId="{AEA82ED3-7468-4F69-9234-B6A6D8013276}" type="presOf" srcId="{09F42192-E6EE-43E5-A1D0-7F8CF29451D2}" destId="{65137CF3-A6D0-49D5-9DC6-E33D0A57DDE2}" srcOrd="0" destOrd="0" presId="urn:microsoft.com/office/officeart/2005/8/layout/vList3"/>
    <dgm:cxn modelId="{DCA15397-4A0B-4F99-8686-A52AB949F4D7}" type="presOf" srcId="{C2A8E8FB-B0CD-4CF6-B6D6-8B95E8B1DB64}" destId="{3D01A33F-F2E7-4596-BD42-1B48C03EA89E}" srcOrd="0" destOrd="0" presId="urn:microsoft.com/office/officeart/2005/8/layout/vList3"/>
    <dgm:cxn modelId="{A0A03C20-D86E-4836-BAEF-AA4314B37F61}" srcId="{C2A8E8FB-B0CD-4CF6-B6D6-8B95E8B1DB64}" destId="{795EABC8-FB62-4534-8AFF-25F010B08031}" srcOrd="5" destOrd="0" parTransId="{1A7DB349-DF8D-4326-961A-BF8D6A5CE286}" sibTransId="{BB9F6C3B-B2D6-450B-8734-FC1C3AF53B05}"/>
    <dgm:cxn modelId="{1CBCA36A-F5D0-42F1-B82A-E91A8F76B636}" type="presOf" srcId="{795EABC8-FB62-4534-8AFF-25F010B08031}" destId="{E9F78896-4B78-4BFD-95D5-14F28F99EABA}" srcOrd="0" destOrd="0" presId="urn:microsoft.com/office/officeart/2005/8/layout/vList3"/>
    <dgm:cxn modelId="{19EB6D0C-DEFD-430C-8055-B01377800A0C}" type="presOf" srcId="{454A19AF-9014-4434-B00B-284EC79F6BE2}" destId="{8A3C72F1-427F-42DC-8661-A8B57CBEED23}" srcOrd="0" destOrd="0" presId="urn:microsoft.com/office/officeart/2005/8/layout/vList3"/>
    <dgm:cxn modelId="{48CAAC0F-3E03-414B-AA44-4AF0E79ADCB9}" srcId="{C2A8E8FB-B0CD-4CF6-B6D6-8B95E8B1DB64}" destId="{A0699FDA-3FCE-4D3E-B90F-BCE925FADEB6}" srcOrd="7" destOrd="0" parTransId="{FDFDF217-AC2F-4EF3-B196-92AC9BA37F61}" sibTransId="{025D17FA-F4B7-4A35-B0C8-21E2ABCD4068}"/>
    <dgm:cxn modelId="{690382C6-B1FB-4B5E-A74E-3761933E51E0}" type="presOf" srcId="{A43B8372-F6C8-4FC4-A0BC-1A8581701042}" destId="{8DDB3C8C-0B55-4416-AC01-375FB7B72030}" srcOrd="0" destOrd="0" presId="urn:microsoft.com/office/officeart/2005/8/layout/vList3"/>
    <dgm:cxn modelId="{5FD06412-BBC1-43BE-83DC-8296F638ED2D}" srcId="{C2A8E8FB-B0CD-4CF6-B6D6-8B95E8B1DB64}" destId="{37E8B63F-B04E-4066-82A4-75C4D1722EC2}" srcOrd="9" destOrd="0" parTransId="{73DE0B26-41FA-414E-B058-411728061724}" sibTransId="{5D591C19-B30A-41F8-A6C2-B7ED28F2F15C}"/>
    <dgm:cxn modelId="{3BBDFB1D-F942-4EC8-A253-BDA173B16331}" srcId="{C2A8E8FB-B0CD-4CF6-B6D6-8B95E8B1DB64}" destId="{6EEDE9FB-70AA-43F1-8A26-397FC7B27102}" srcOrd="4" destOrd="0" parTransId="{15F5954F-2DE4-46C5-9E48-88B31B7B700D}" sibTransId="{C0DB876C-CBF1-42E8-8680-A952DBDA3CD0}"/>
    <dgm:cxn modelId="{7FF6249B-B0C5-4BF8-AFD1-403DAEFD2FC7}" type="presParOf" srcId="{3D01A33F-F2E7-4596-BD42-1B48C03EA89E}" destId="{A9F8A83D-0B78-4965-9E3D-3B52470F685D}" srcOrd="0" destOrd="0" presId="urn:microsoft.com/office/officeart/2005/8/layout/vList3"/>
    <dgm:cxn modelId="{30535521-49C0-4487-BC5C-97498716EFBA}" type="presParOf" srcId="{A9F8A83D-0B78-4965-9E3D-3B52470F685D}" destId="{BB6F0239-4100-4A62-AB51-B12A7A8FFE74}" srcOrd="0" destOrd="0" presId="urn:microsoft.com/office/officeart/2005/8/layout/vList3"/>
    <dgm:cxn modelId="{43DE42EF-F633-47A0-8A44-63AF40F55D0B}" type="presParOf" srcId="{A9F8A83D-0B78-4965-9E3D-3B52470F685D}" destId="{65137CF3-A6D0-49D5-9DC6-E33D0A57DDE2}" srcOrd="1" destOrd="0" presId="urn:microsoft.com/office/officeart/2005/8/layout/vList3"/>
    <dgm:cxn modelId="{B9E96273-C6CD-4832-A022-EC715FB2A4E5}" type="presParOf" srcId="{3D01A33F-F2E7-4596-BD42-1B48C03EA89E}" destId="{233D3C65-6097-447A-BCDC-C61580547B22}" srcOrd="1" destOrd="0" presId="urn:microsoft.com/office/officeart/2005/8/layout/vList3"/>
    <dgm:cxn modelId="{EE4539ED-80FE-420F-9C28-D2ED8E23C726}" type="presParOf" srcId="{3D01A33F-F2E7-4596-BD42-1B48C03EA89E}" destId="{12D9DF7F-E1C4-4EBF-A95C-C8EC7BCA45F2}" srcOrd="2" destOrd="0" presId="urn:microsoft.com/office/officeart/2005/8/layout/vList3"/>
    <dgm:cxn modelId="{63BAFB79-5E81-496C-A56F-20E4EDB9C9AC}" type="presParOf" srcId="{12D9DF7F-E1C4-4EBF-A95C-C8EC7BCA45F2}" destId="{7916DAA0-0BAA-4017-8B4F-0599844323DE}" srcOrd="0" destOrd="0" presId="urn:microsoft.com/office/officeart/2005/8/layout/vList3"/>
    <dgm:cxn modelId="{9439F673-4697-4AC1-93A5-7A0BE019415C}" type="presParOf" srcId="{12D9DF7F-E1C4-4EBF-A95C-C8EC7BCA45F2}" destId="{75BEB950-ABAD-488D-AB0A-85936934451C}" srcOrd="1" destOrd="0" presId="urn:microsoft.com/office/officeart/2005/8/layout/vList3"/>
    <dgm:cxn modelId="{177116A2-43C1-40A1-B184-CB1C512275EA}" type="presParOf" srcId="{3D01A33F-F2E7-4596-BD42-1B48C03EA89E}" destId="{9B5F4906-DDDB-4154-AA30-72EF1634A7D5}" srcOrd="3" destOrd="0" presId="urn:microsoft.com/office/officeart/2005/8/layout/vList3"/>
    <dgm:cxn modelId="{CB23EB63-2FDB-4C4B-ADBC-73C88ABC3FE7}" type="presParOf" srcId="{3D01A33F-F2E7-4596-BD42-1B48C03EA89E}" destId="{E3DA34F5-74C7-4221-B21D-392BA5617BC9}" srcOrd="4" destOrd="0" presId="urn:microsoft.com/office/officeart/2005/8/layout/vList3"/>
    <dgm:cxn modelId="{2C6CF20E-2B47-4A81-A767-2A6A366A55A1}" type="presParOf" srcId="{E3DA34F5-74C7-4221-B21D-392BA5617BC9}" destId="{D28DBD61-B655-4260-A24E-20FDE8044030}" srcOrd="0" destOrd="0" presId="urn:microsoft.com/office/officeart/2005/8/layout/vList3"/>
    <dgm:cxn modelId="{D53B3224-3819-4429-919F-DE5D65BB3C13}" type="presParOf" srcId="{E3DA34F5-74C7-4221-B21D-392BA5617BC9}" destId="{F43A5AE0-DC23-429C-A584-03EE5A42DBB0}" srcOrd="1" destOrd="0" presId="urn:microsoft.com/office/officeart/2005/8/layout/vList3"/>
    <dgm:cxn modelId="{7AD27288-FB5B-40C2-8401-22D894525933}" type="presParOf" srcId="{3D01A33F-F2E7-4596-BD42-1B48C03EA89E}" destId="{5D8ACC78-532F-4C34-AC37-17E04F992822}" srcOrd="5" destOrd="0" presId="urn:microsoft.com/office/officeart/2005/8/layout/vList3"/>
    <dgm:cxn modelId="{F6351583-75D6-4BD0-926A-F87E002CEFC2}" type="presParOf" srcId="{3D01A33F-F2E7-4596-BD42-1B48C03EA89E}" destId="{D0D35392-9452-4A65-9CA4-B43394233FA3}" srcOrd="6" destOrd="0" presId="urn:microsoft.com/office/officeart/2005/8/layout/vList3"/>
    <dgm:cxn modelId="{42C1421D-FF93-4E56-8FBD-C6130D8D13BB}" type="presParOf" srcId="{D0D35392-9452-4A65-9CA4-B43394233FA3}" destId="{A0D05661-A56D-42E9-A55C-0C2B8D9D63AE}" srcOrd="0" destOrd="0" presId="urn:microsoft.com/office/officeart/2005/8/layout/vList3"/>
    <dgm:cxn modelId="{98F5499D-E81E-44FB-B8DB-20B101B8897C}" type="presParOf" srcId="{D0D35392-9452-4A65-9CA4-B43394233FA3}" destId="{BD4751EE-3A7B-4EFB-84B2-0553F089EF1A}" srcOrd="1" destOrd="0" presId="urn:microsoft.com/office/officeart/2005/8/layout/vList3"/>
    <dgm:cxn modelId="{A3D22750-757D-48D3-970B-00E6402B1EC0}" type="presParOf" srcId="{3D01A33F-F2E7-4596-BD42-1B48C03EA89E}" destId="{A7876AEC-744E-48FA-9821-85FA2A3E378F}" srcOrd="7" destOrd="0" presId="urn:microsoft.com/office/officeart/2005/8/layout/vList3"/>
    <dgm:cxn modelId="{10C68BED-8DA3-4D1E-BF0B-080C70BB2E9C}" type="presParOf" srcId="{3D01A33F-F2E7-4596-BD42-1B48C03EA89E}" destId="{8FCD0106-135B-479D-9C7B-756644C4F689}" srcOrd="8" destOrd="0" presId="urn:microsoft.com/office/officeart/2005/8/layout/vList3"/>
    <dgm:cxn modelId="{8AE6854D-AB25-4384-9AA5-C966BA70C76C}" type="presParOf" srcId="{8FCD0106-135B-479D-9C7B-756644C4F689}" destId="{F557A674-AA1D-462B-8559-2E62F3F178AB}" srcOrd="0" destOrd="0" presId="urn:microsoft.com/office/officeart/2005/8/layout/vList3"/>
    <dgm:cxn modelId="{A9AA1C39-DA6C-48E5-8952-369562D2F7F9}" type="presParOf" srcId="{8FCD0106-135B-479D-9C7B-756644C4F689}" destId="{BCF410ED-020F-4DB1-96BB-E6447728209E}" srcOrd="1" destOrd="0" presId="urn:microsoft.com/office/officeart/2005/8/layout/vList3"/>
    <dgm:cxn modelId="{B169EE29-EE40-464A-8F7E-53684C64802C}" type="presParOf" srcId="{3D01A33F-F2E7-4596-BD42-1B48C03EA89E}" destId="{57156FFE-1FEF-44E4-8697-610E56FD25AF}" srcOrd="9" destOrd="0" presId="urn:microsoft.com/office/officeart/2005/8/layout/vList3"/>
    <dgm:cxn modelId="{908F6172-2C85-4180-9525-7818C55DAFBD}" type="presParOf" srcId="{3D01A33F-F2E7-4596-BD42-1B48C03EA89E}" destId="{ADE724C0-E893-4D29-A861-3E2979C2B888}" srcOrd="10" destOrd="0" presId="urn:microsoft.com/office/officeart/2005/8/layout/vList3"/>
    <dgm:cxn modelId="{095BC1A5-ADC8-45B6-B5A5-9AB2A3209D7F}" type="presParOf" srcId="{ADE724C0-E893-4D29-A861-3E2979C2B888}" destId="{CB9EA700-77BE-41A1-8AFF-AB16C6C94FE1}" srcOrd="0" destOrd="0" presId="urn:microsoft.com/office/officeart/2005/8/layout/vList3"/>
    <dgm:cxn modelId="{32AB56BD-FAD5-4BFE-9553-91034DBBCCFC}" type="presParOf" srcId="{ADE724C0-E893-4D29-A861-3E2979C2B888}" destId="{E9F78896-4B78-4BFD-95D5-14F28F99EABA}" srcOrd="1" destOrd="0" presId="urn:microsoft.com/office/officeart/2005/8/layout/vList3"/>
    <dgm:cxn modelId="{8DFE0F42-7E16-471F-A2BC-983D0BA2C877}" type="presParOf" srcId="{3D01A33F-F2E7-4596-BD42-1B48C03EA89E}" destId="{C74BBDBE-F44D-4693-B853-E243A8C692AB}" srcOrd="11" destOrd="0" presId="urn:microsoft.com/office/officeart/2005/8/layout/vList3"/>
    <dgm:cxn modelId="{EC54E641-D506-41D6-8780-7F8E71011E3C}" type="presParOf" srcId="{3D01A33F-F2E7-4596-BD42-1B48C03EA89E}" destId="{0F2FC9AE-8026-4B5B-AD50-509B52E5B122}" srcOrd="12" destOrd="0" presId="urn:microsoft.com/office/officeart/2005/8/layout/vList3"/>
    <dgm:cxn modelId="{D6CF6FB5-62E0-4E5B-8A7B-D32097342572}" type="presParOf" srcId="{0F2FC9AE-8026-4B5B-AD50-509B52E5B122}" destId="{F06B0F09-D6A9-49D0-8BDF-AFEE7F4C751D}" srcOrd="0" destOrd="0" presId="urn:microsoft.com/office/officeart/2005/8/layout/vList3"/>
    <dgm:cxn modelId="{6A2935D7-7024-4E94-A034-6C0B2C5FF52B}" type="presParOf" srcId="{0F2FC9AE-8026-4B5B-AD50-509B52E5B122}" destId="{8DDB3C8C-0B55-4416-AC01-375FB7B72030}" srcOrd="1" destOrd="0" presId="urn:microsoft.com/office/officeart/2005/8/layout/vList3"/>
    <dgm:cxn modelId="{636A6D4D-697E-4675-828F-50824C6EB81F}" type="presParOf" srcId="{3D01A33F-F2E7-4596-BD42-1B48C03EA89E}" destId="{3552A3BA-B64B-45DB-925A-CBBFF2C6135B}" srcOrd="13" destOrd="0" presId="urn:microsoft.com/office/officeart/2005/8/layout/vList3"/>
    <dgm:cxn modelId="{0B747EA6-DD15-4DE4-82E0-B8A489D14DC2}" type="presParOf" srcId="{3D01A33F-F2E7-4596-BD42-1B48C03EA89E}" destId="{7D1EDF01-9F3D-49B7-9E88-6C1DC01794F8}" srcOrd="14" destOrd="0" presId="urn:microsoft.com/office/officeart/2005/8/layout/vList3"/>
    <dgm:cxn modelId="{30BE9E52-4D7E-40C9-92A0-C241A11B5F84}" type="presParOf" srcId="{7D1EDF01-9F3D-49B7-9E88-6C1DC01794F8}" destId="{AD8C249F-6227-41BC-BBCE-745133B44357}" srcOrd="0" destOrd="0" presId="urn:microsoft.com/office/officeart/2005/8/layout/vList3"/>
    <dgm:cxn modelId="{12E11D47-3F5E-45E7-B342-0925198CBCAA}" type="presParOf" srcId="{7D1EDF01-9F3D-49B7-9E88-6C1DC01794F8}" destId="{8F3B521A-888A-487C-A0FE-0BDA81A00BFC}" srcOrd="1" destOrd="0" presId="urn:microsoft.com/office/officeart/2005/8/layout/vList3"/>
    <dgm:cxn modelId="{E714AF2A-1779-431A-A8E2-5E7B507DDF7C}" type="presParOf" srcId="{3D01A33F-F2E7-4596-BD42-1B48C03EA89E}" destId="{DA544131-D08F-4E14-B3D5-25F10D11EB0B}" srcOrd="15" destOrd="0" presId="urn:microsoft.com/office/officeart/2005/8/layout/vList3"/>
    <dgm:cxn modelId="{FEC6E137-4B00-4970-B01D-C8E2062CE20E}" type="presParOf" srcId="{3D01A33F-F2E7-4596-BD42-1B48C03EA89E}" destId="{ED9F9DC0-9AE9-43ED-94AF-6D6D286E0304}" srcOrd="16" destOrd="0" presId="urn:microsoft.com/office/officeart/2005/8/layout/vList3"/>
    <dgm:cxn modelId="{39373C1E-E721-4CF4-8BFF-799626A05EC6}" type="presParOf" srcId="{ED9F9DC0-9AE9-43ED-94AF-6D6D286E0304}" destId="{D3EAEBC1-824A-4892-911A-81A9F35B7D7A}" srcOrd="0" destOrd="0" presId="urn:microsoft.com/office/officeart/2005/8/layout/vList3"/>
    <dgm:cxn modelId="{DC01B7A6-59C9-4A13-954F-2A9F4A5770CC}" type="presParOf" srcId="{ED9F9DC0-9AE9-43ED-94AF-6D6D286E0304}" destId="{8A3C72F1-427F-42DC-8661-A8B57CBEED23}" srcOrd="1" destOrd="0" presId="urn:microsoft.com/office/officeart/2005/8/layout/vList3"/>
    <dgm:cxn modelId="{0EC12A48-9E4C-47DD-BB4A-CA8E781D9487}" type="presParOf" srcId="{3D01A33F-F2E7-4596-BD42-1B48C03EA89E}" destId="{3DBFC477-29EE-4CA2-9FBB-DB30D5E904AB}" srcOrd="17" destOrd="0" presId="urn:microsoft.com/office/officeart/2005/8/layout/vList3"/>
    <dgm:cxn modelId="{C5D06E12-7D82-4EED-BDDD-2DB5437EB578}" type="presParOf" srcId="{3D01A33F-F2E7-4596-BD42-1B48C03EA89E}" destId="{1911F1A6-BE0B-4CF7-9B73-29FA282ABDF3}" srcOrd="18" destOrd="0" presId="urn:microsoft.com/office/officeart/2005/8/layout/vList3"/>
    <dgm:cxn modelId="{C50196FA-C851-4BF4-A0BE-B31365F986B2}" type="presParOf" srcId="{1911F1A6-BE0B-4CF7-9B73-29FA282ABDF3}" destId="{85669E8B-7043-41CA-AB1E-227E8222B87A}" srcOrd="0" destOrd="0" presId="urn:microsoft.com/office/officeart/2005/8/layout/vList3"/>
    <dgm:cxn modelId="{08C99DC5-940E-4E29-8057-0A2A049EA67C}" type="presParOf" srcId="{1911F1A6-BE0B-4CF7-9B73-29FA282ABDF3}" destId="{6E5865AC-898F-4175-8E5B-770BBB0B8EF6}"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37CF3-A6D0-49D5-9DC6-E33D0A57DDE2}">
      <dsp:nvSpPr>
        <dsp:cNvPr id="0" name=""/>
        <dsp:cNvSpPr/>
      </dsp:nvSpPr>
      <dsp:spPr>
        <a:xfrm rot="10800000">
          <a:off x="632734" y="2279"/>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Německo</a:t>
          </a:r>
          <a:endParaRPr lang="cs-CZ" sz="1400" kern="1200" dirty="0">
            <a:latin typeface="Arial" panose="020B0604020202020204" pitchFamily="34" charset="0"/>
            <a:cs typeface="Arial" panose="020B0604020202020204" pitchFamily="34" charset="0"/>
          </a:endParaRPr>
        </a:p>
      </dsp:txBody>
      <dsp:txXfrm rot="10800000">
        <a:off x="722708" y="2279"/>
        <a:ext cx="2064865" cy="359896"/>
      </dsp:txXfrm>
    </dsp:sp>
    <dsp:sp modelId="{BB6F0239-4100-4A62-AB51-B12A7A8FFE74}">
      <dsp:nvSpPr>
        <dsp:cNvPr id="0" name=""/>
        <dsp:cNvSpPr/>
      </dsp:nvSpPr>
      <dsp:spPr>
        <a:xfrm>
          <a:off x="452786" y="2279"/>
          <a:ext cx="359896" cy="35989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3000" r="-33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75BEB950-ABAD-488D-AB0A-85936934451C}">
      <dsp:nvSpPr>
        <dsp:cNvPr id="0" name=""/>
        <dsp:cNvSpPr/>
      </dsp:nvSpPr>
      <dsp:spPr>
        <a:xfrm rot="10800000">
          <a:off x="632734" y="469607"/>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Slovensko</a:t>
          </a:r>
          <a:endParaRPr lang="cs-CZ" sz="1400" kern="1200" dirty="0">
            <a:latin typeface="Arial" panose="020B0604020202020204" pitchFamily="34" charset="0"/>
            <a:cs typeface="Arial" panose="020B0604020202020204" pitchFamily="34" charset="0"/>
          </a:endParaRPr>
        </a:p>
      </dsp:txBody>
      <dsp:txXfrm rot="10800000">
        <a:off x="722708" y="469607"/>
        <a:ext cx="2064865" cy="359896"/>
      </dsp:txXfrm>
    </dsp:sp>
    <dsp:sp modelId="{7916DAA0-0BAA-4017-8B4F-0599844323DE}">
      <dsp:nvSpPr>
        <dsp:cNvPr id="0" name=""/>
        <dsp:cNvSpPr/>
      </dsp:nvSpPr>
      <dsp:spPr>
        <a:xfrm>
          <a:off x="452786" y="469607"/>
          <a:ext cx="359896" cy="359896"/>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F43A5AE0-DC23-429C-A584-03EE5A42DBB0}">
      <dsp:nvSpPr>
        <dsp:cNvPr id="0" name=""/>
        <dsp:cNvSpPr/>
      </dsp:nvSpPr>
      <dsp:spPr>
        <a:xfrm rot="10800000">
          <a:off x="632734" y="936936"/>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Polsko</a:t>
          </a:r>
          <a:endParaRPr lang="cs-CZ" sz="1400" kern="1200" dirty="0">
            <a:latin typeface="Arial" panose="020B0604020202020204" pitchFamily="34" charset="0"/>
            <a:cs typeface="Arial" panose="020B0604020202020204" pitchFamily="34" charset="0"/>
          </a:endParaRPr>
        </a:p>
      </dsp:txBody>
      <dsp:txXfrm rot="10800000">
        <a:off x="722708" y="936936"/>
        <a:ext cx="2064865" cy="359896"/>
      </dsp:txXfrm>
    </dsp:sp>
    <dsp:sp modelId="{D28DBD61-B655-4260-A24E-20FDE8044030}">
      <dsp:nvSpPr>
        <dsp:cNvPr id="0" name=""/>
        <dsp:cNvSpPr/>
      </dsp:nvSpPr>
      <dsp:spPr>
        <a:xfrm>
          <a:off x="452786" y="936936"/>
          <a:ext cx="359896" cy="359896"/>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30000" r="-30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BD4751EE-3A7B-4EFB-84B2-0553F089EF1A}">
      <dsp:nvSpPr>
        <dsp:cNvPr id="0" name=""/>
        <dsp:cNvSpPr/>
      </dsp:nvSpPr>
      <dsp:spPr>
        <a:xfrm rot="10800000">
          <a:off x="632734" y="1404264"/>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Francie</a:t>
          </a:r>
          <a:endParaRPr lang="cs-CZ" sz="1400" kern="1200" dirty="0">
            <a:latin typeface="Arial" panose="020B0604020202020204" pitchFamily="34" charset="0"/>
            <a:cs typeface="Arial" panose="020B0604020202020204" pitchFamily="34" charset="0"/>
          </a:endParaRPr>
        </a:p>
      </dsp:txBody>
      <dsp:txXfrm rot="10800000">
        <a:off x="722708" y="1404264"/>
        <a:ext cx="2064865" cy="359896"/>
      </dsp:txXfrm>
    </dsp:sp>
    <dsp:sp modelId="{A0D05661-A56D-42E9-A55C-0C2B8D9D63AE}">
      <dsp:nvSpPr>
        <dsp:cNvPr id="0" name=""/>
        <dsp:cNvSpPr/>
      </dsp:nvSpPr>
      <dsp:spPr>
        <a:xfrm>
          <a:off x="452786" y="1404264"/>
          <a:ext cx="359896" cy="359896"/>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BCF410ED-020F-4DB1-96BB-E6447728209E}">
      <dsp:nvSpPr>
        <dsp:cNvPr id="0" name=""/>
        <dsp:cNvSpPr/>
      </dsp:nvSpPr>
      <dsp:spPr>
        <a:xfrm rot="10800000">
          <a:off x="632734" y="1871593"/>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Itálie</a:t>
          </a:r>
          <a:endParaRPr lang="cs-CZ" sz="1400" kern="1200" dirty="0">
            <a:latin typeface="Arial" panose="020B0604020202020204" pitchFamily="34" charset="0"/>
            <a:cs typeface="Arial" panose="020B0604020202020204" pitchFamily="34" charset="0"/>
          </a:endParaRPr>
        </a:p>
      </dsp:txBody>
      <dsp:txXfrm rot="10800000">
        <a:off x="722708" y="1871593"/>
        <a:ext cx="2064865" cy="359896"/>
      </dsp:txXfrm>
    </dsp:sp>
    <dsp:sp modelId="{F557A674-AA1D-462B-8559-2E62F3F178AB}">
      <dsp:nvSpPr>
        <dsp:cNvPr id="0" name=""/>
        <dsp:cNvSpPr/>
      </dsp:nvSpPr>
      <dsp:spPr>
        <a:xfrm>
          <a:off x="452786" y="1871593"/>
          <a:ext cx="359896" cy="359896"/>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E9F78896-4B78-4BFD-95D5-14F28F99EABA}">
      <dsp:nvSpPr>
        <dsp:cNvPr id="0" name=""/>
        <dsp:cNvSpPr/>
      </dsp:nvSpPr>
      <dsp:spPr>
        <a:xfrm rot="10800000">
          <a:off x="632734" y="2338921"/>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Rakousko</a:t>
          </a:r>
          <a:endParaRPr lang="cs-CZ" sz="1400" kern="1200" dirty="0">
            <a:latin typeface="Arial" panose="020B0604020202020204" pitchFamily="34" charset="0"/>
            <a:cs typeface="Arial" panose="020B0604020202020204" pitchFamily="34" charset="0"/>
          </a:endParaRPr>
        </a:p>
      </dsp:txBody>
      <dsp:txXfrm rot="10800000">
        <a:off x="722708" y="2338921"/>
        <a:ext cx="2064865" cy="359896"/>
      </dsp:txXfrm>
    </dsp:sp>
    <dsp:sp modelId="{CB9EA700-77BE-41A1-8AFF-AB16C6C94FE1}">
      <dsp:nvSpPr>
        <dsp:cNvPr id="0" name=""/>
        <dsp:cNvSpPr/>
      </dsp:nvSpPr>
      <dsp:spPr>
        <a:xfrm>
          <a:off x="452786" y="2338921"/>
          <a:ext cx="359896" cy="359896"/>
        </a:xfrm>
        <a:prstGeom prst="ellipse">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8DDB3C8C-0B55-4416-AC01-375FB7B72030}">
      <dsp:nvSpPr>
        <dsp:cNvPr id="0" name=""/>
        <dsp:cNvSpPr/>
      </dsp:nvSpPr>
      <dsp:spPr>
        <a:xfrm rot="10800000">
          <a:off x="632734" y="2806250"/>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Nizozemsko</a:t>
          </a:r>
          <a:endParaRPr lang="cs-CZ" sz="1400" kern="1200" dirty="0">
            <a:latin typeface="Arial" panose="020B0604020202020204" pitchFamily="34" charset="0"/>
            <a:cs typeface="Arial" panose="020B0604020202020204" pitchFamily="34" charset="0"/>
          </a:endParaRPr>
        </a:p>
      </dsp:txBody>
      <dsp:txXfrm rot="10800000">
        <a:off x="722708" y="2806250"/>
        <a:ext cx="2064865" cy="359896"/>
      </dsp:txXfrm>
    </dsp:sp>
    <dsp:sp modelId="{F06B0F09-D6A9-49D0-8BDF-AFEE7F4C751D}">
      <dsp:nvSpPr>
        <dsp:cNvPr id="0" name=""/>
        <dsp:cNvSpPr/>
      </dsp:nvSpPr>
      <dsp:spPr>
        <a:xfrm>
          <a:off x="452786" y="2806250"/>
          <a:ext cx="359896" cy="359896"/>
        </a:xfrm>
        <a:prstGeom prst="ellipse">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29000" r="-29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8F3B521A-888A-487C-A0FE-0BDA81A00BFC}">
      <dsp:nvSpPr>
        <dsp:cNvPr id="0" name=""/>
        <dsp:cNvSpPr/>
      </dsp:nvSpPr>
      <dsp:spPr>
        <a:xfrm rot="10800000">
          <a:off x="632734" y="3273579"/>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Maďarsko</a:t>
          </a:r>
          <a:endParaRPr lang="cs-CZ" sz="1400" kern="1200" dirty="0">
            <a:latin typeface="Arial" panose="020B0604020202020204" pitchFamily="34" charset="0"/>
            <a:cs typeface="Arial" panose="020B0604020202020204" pitchFamily="34" charset="0"/>
          </a:endParaRPr>
        </a:p>
      </dsp:txBody>
      <dsp:txXfrm rot="10800000">
        <a:off x="722708" y="3273579"/>
        <a:ext cx="2064865" cy="359896"/>
      </dsp:txXfrm>
    </dsp:sp>
    <dsp:sp modelId="{AD8C249F-6227-41BC-BBCE-745133B44357}">
      <dsp:nvSpPr>
        <dsp:cNvPr id="0" name=""/>
        <dsp:cNvSpPr/>
      </dsp:nvSpPr>
      <dsp:spPr>
        <a:xfrm>
          <a:off x="452786" y="3273579"/>
          <a:ext cx="359896" cy="359896"/>
        </a:xfrm>
        <a:prstGeom prst="ellipse">
          <a:avLst/>
        </a:prstGeom>
        <a:blipFill>
          <a:blip xmlns:r="http://schemas.openxmlformats.org/officeDocument/2006/relationships" r:embed="rId8">
            <a:extLst>
              <a:ext uri="{28A0092B-C50C-407E-A947-70E740481C1C}">
                <a14:useLocalDpi xmlns:a14="http://schemas.microsoft.com/office/drawing/2010/main" val="0"/>
              </a:ext>
            </a:extLst>
          </a:blip>
          <a:srcRect/>
          <a:stretch>
            <a:fillRect l="-50000" r="-50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8A3C72F1-427F-42DC-8661-A8B57CBEED23}">
      <dsp:nvSpPr>
        <dsp:cNvPr id="0" name=""/>
        <dsp:cNvSpPr/>
      </dsp:nvSpPr>
      <dsp:spPr>
        <a:xfrm rot="10800000">
          <a:off x="632734" y="3740907"/>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Španělsko</a:t>
          </a:r>
          <a:endParaRPr lang="cs-CZ" sz="1400" kern="1200" dirty="0">
            <a:latin typeface="Arial" panose="020B0604020202020204" pitchFamily="34" charset="0"/>
            <a:cs typeface="Arial" panose="020B0604020202020204" pitchFamily="34" charset="0"/>
          </a:endParaRPr>
        </a:p>
      </dsp:txBody>
      <dsp:txXfrm rot="10800000">
        <a:off x="722708" y="3740907"/>
        <a:ext cx="2064865" cy="359896"/>
      </dsp:txXfrm>
    </dsp:sp>
    <dsp:sp modelId="{D3EAEBC1-824A-4892-911A-81A9F35B7D7A}">
      <dsp:nvSpPr>
        <dsp:cNvPr id="0" name=""/>
        <dsp:cNvSpPr/>
      </dsp:nvSpPr>
      <dsp:spPr>
        <a:xfrm>
          <a:off x="452786" y="3740907"/>
          <a:ext cx="359896" cy="359896"/>
        </a:xfrm>
        <a:prstGeom prst="ellipse">
          <a:avLst/>
        </a:prstGeom>
        <a:blipFill>
          <a:blip xmlns:r="http://schemas.openxmlformats.org/officeDocument/2006/relationships" r:embed="rId9">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6E5865AC-898F-4175-8E5B-770BBB0B8EF6}">
      <dsp:nvSpPr>
        <dsp:cNvPr id="0" name=""/>
        <dsp:cNvSpPr/>
      </dsp:nvSpPr>
      <dsp:spPr>
        <a:xfrm rot="10800000">
          <a:off x="632734" y="4208236"/>
          <a:ext cx="2154839" cy="359896"/>
        </a:xfrm>
        <a:prstGeom prst="homePlate">
          <a:avLst/>
        </a:prstGeom>
        <a:solidFill>
          <a:srgbClr val="0071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Belgie</a:t>
          </a:r>
          <a:endParaRPr lang="cs-CZ" sz="1400" kern="1200" dirty="0">
            <a:latin typeface="Arial" panose="020B0604020202020204" pitchFamily="34" charset="0"/>
            <a:cs typeface="Arial" panose="020B0604020202020204" pitchFamily="34" charset="0"/>
          </a:endParaRPr>
        </a:p>
      </dsp:txBody>
      <dsp:txXfrm rot="10800000">
        <a:off x="722708" y="4208236"/>
        <a:ext cx="2064865" cy="359896"/>
      </dsp:txXfrm>
    </dsp:sp>
    <dsp:sp modelId="{85669E8B-7043-41CA-AB1E-227E8222B87A}">
      <dsp:nvSpPr>
        <dsp:cNvPr id="0" name=""/>
        <dsp:cNvSpPr/>
      </dsp:nvSpPr>
      <dsp:spPr>
        <a:xfrm>
          <a:off x="452786" y="4208236"/>
          <a:ext cx="359896" cy="359896"/>
        </a:xfrm>
        <a:prstGeom prst="ellipse">
          <a:avLst/>
        </a:prstGeom>
        <a:blipFill>
          <a:blip xmlns:r="http://schemas.openxmlformats.org/officeDocument/2006/relationships" r:embed="rId10">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37CF3-A6D0-49D5-9DC6-E33D0A57DDE2}">
      <dsp:nvSpPr>
        <dsp:cNvPr id="0" name=""/>
        <dsp:cNvSpPr/>
      </dsp:nvSpPr>
      <dsp:spPr>
        <a:xfrm rot="10800000">
          <a:off x="632734" y="2279"/>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Německo</a:t>
          </a:r>
          <a:endParaRPr lang="cs-CZ" sz="1400" kern="1200" dirty="0">
            <a:latin typeface="Arial" panose="020B0604020202020204" pitchFamily="34" charset="0"/>
            <a:cs typeface="Arial" panose="020B0604020202020204" pitchFamily="34" charset="0"/>
          </a:endParaRPr>
        </a:p>
      </dsp:txBody>
      <dsp:txXfrm rot="10800000">
        <a:off x="722708" y="2279"/>
        <a:ext cx="2064865" cy="359896"/>
      </dsp:txXfrm>
    </dsp:sp>
    <dsp:sp modelId="{BB6F0239-4100-4A62-AB51-B12A7A8FFE74}">
      <dsp:nvSpPr>
        <dsp:cNvPr id="0" name=""/>
        <dsp:cNvSpPr/>
      </dsp:nvSpPr>
      <dsp:spPr>
        <a:xfrm>
          <a:off x="452786" y="2279"/>
          <a:ext cx="359896" cy="35989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3000" r="-33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75BEB950-ABAD-488D-AB0A-85936934451C}">
      <dsp:nvSpPr>
        <dsp:cNvPr id="0" name=""/>
        <dsp:cNvSpPr/>
      </dsp:nvSpPr>
      <dsp:spPr>
        <a:xfrm rot="10800000">
          <a:off x="632734" y="469607"/>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Polsko</a:t>
          </a:r>
          <a:endParaRPr lang="cs-CZ" sz="1400" kern="1200" dirty="0">
            <a:latin typeface="Arial" panose="020B0604020202020204" pitchFamily="34" charset="0"/>
            <a:cs typeface="Arial" panose="020B0604020202020204" pitchFamily="34" charset="0"/>
          </a:endParaRPr>
        </a:p>
      </dsp:txBody>
      <dsp:txXfrm rot="10800000">
        <a:off x="722708" y="469607"/>
        <a:ext cx="2064865" cy="359896"/>
      </dsp:txXfrm>
    </dsp:sp>
    <dsp:sp modelId="{7916DAA0-0BAA-4017-8B4F-0599844323DE}">
      <dsp:nvSpPr>
        <dsp:cNvPr id="0" name=""/>
        <dsp:cNvSpPr/>
      </dsp:nvSpPr>
      <dsp:spPr>
        <a:xfrm>
          <a:off x="452786" y="469607"/>
          <a:ext cx="359896" cy="359896"/>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30000" r="-30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F43A5AE0-DC23-429C-A584-03EE5A42DBB0}">
      <dsp:nvSpPr>
        <dsp:cNvPr id="0" name=""/>
        <dsp:cNvSpPr/>
      </dsp:nvSpPr>
      <dsp:spPr>
        <a:xfrm rot="10800000">
          <a:off x="632734" y="936936"/>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Slovensko</a:t>
          </a:r>
          <a:endParaRPr lang="cs-CZ" sz="1400" kern="1200" dirty="0">
            <a:latin typeface="Arial" panose="020B0604020202020204" pitchFamily="34" charset="0"/>
            <a:cs typeface="Arial" panose="020B0604020202020204" pitchFamily="34" charset="0"/>
          </a:endParaRPr>
        </a:p>
      </dsp:txBody>
      <dsp:txXfrm rot="10800000">
        <a:off x="722708" y="936936"/>
        <a:ext cx="2064865" cy="359896"/>
      </dsp:txXfrm>
    </dsp:sp>
    <dsp:sp modelId="{D28DBD61-B655-4260-A24E-20FDE8044030}">
      <dsp:nvSpPr>
        <dsp:cNvPr id="0" name=""/>
        <dsp:cNvSpPr/>
      </dsp:nvSpPr>
      <dsp:spPr>
        <a:xfrm>
          <a:off x="452786" y="936936"/>
          <a:ext cx="359896" cy="359896"/>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BD4751EE-3A7B-4EFB-84B2-0553F089EF1A}">
      <dsp:nvSpPr>
        <dsp:cNvPr id="0" name=""/>
        <dsp:cNvSpPr/>
      </dsp:nvSpPr>
      <dsp:spPr>
        <a:xfrm rot="10800000">
          <a:off x="632734" y="1404264"/>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Itálie</a:t>
          </a:r>
          <a:endParaRPr lang="cs-CZ" sz="1400" kern="1200" dirty="0">
            <a:latin typeface="Arial" panose="020B0604020202020204" pitchFamily="34" charset="0"/>
            <a:cs typeface="Arial" panose="020B0604020202020204" pitchFamily="34" charset="0"/>
          </a:endParaRPr>
        </a:p>
      </dsp:txBody>
      <dsp:txXfrm rot="10800000">
        <a:off x="722708" y="1404264"/>
        <a:ext cx="2064865" cy="359896"/>
      </dsp:txXfrm>
    </dsp:sp>
    <dsp:sp modelId="{A0D05661-A56D-42E9-A55C-0C2B8D9D63AE}">
      <dsp:nvSpPr>
        <dsp:cNvPr id="0" name=""/>
        <dsp:cNvSpPr/>
      </dsp:nvSpPr>
      <dsp:spPr>
        <a:xfrm>
          <a:off x="452786" y="1404264"/>
          <a:ext cx="359896" cy="359896"/>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BCF410ED-020F-4DB1-96BB-E6447728209E}">
      <dsp:nvSpPr>
        <dsp:cNvPr id="0" name=""/>
        <dsp:cNvSpPr/>
      </dsp:nvSpPr>
      <dsp:spPr>
        <a:xfrm rot="10800000">
          <a:off x="632734" y="1871593"/>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Francie</a:t>
          </a:r>
          <a:endParaRPr lang="cs-CZ" sz="1400" kern="1200" dirty="0">
            <a:latin typeface="Arial" panose="020B0604020202020204" pitchFamily="34" charset="0"/>
            <a:cs typeface="Arial" panose="020B0604020202020204" pitchFamily="34" charset="0"/>
          </a:endParaRPr>
        </a:p>
      </dsp:txBody>
      <dsp:txXfrm rot="10800000">
        <a:off x="722708" y="1871593"/>
        <a:ext cx="2064865" cy="359896"/>
      </dsp:txXfrm>
    </dsp:sp>
    <dsp:sp modelId="{F557A674-AA1D-462B-8559-2E62F3F178AB}">
      <dsp:nvSpPr>
        <dsp:cNvPr id="0" name=""/>
        <dsp:cNvSpPr/>
      </dsp:nvSpPr>
      <dsp:spPr>
        <a:xfrm>
          <a:off x="452786" y="1871593"/>
          <a:ext cx="359896" cy="359896"/>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E9F78896-4B78-4BFD-95D5-14F28F99EABA}">
      <dsp:nvSpPr>
        <dsp:cNvPr id="0" name=""/>
        <dsp:cNvSpPr/>
      </dsp:nvSpPr>
      <dsp:spPr>
        <a:xfrm rot="10800000">
          <a:off x="632734" y="2338921"/>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Rakousko</a:t>
          </a:r>
          <a:endParaRPr lang="cs-CZ" sz="1400" kern="1200" dirty="0">
            <a:latin typeface="Arial" panose="020B0604020202020204" pitchFamily="34" charset="0"/>
            <a:cs typeface="Arial" panose="020B0604020202020204" pitchFamily="34" charset="0"/>
          </a:endParaRPr>
        </a:p>
      </dsp:txBody>
      <dsp:txXfrm rot="10800000">
        <a:off x="722708" y="2338921"/>
        <a:ext cx="2064865" cy="359896"/>
      </dsp:txXfrm>
    </dsp:sp>
    <dsp:sp modelId="{CB9EA700-77BE-41A1-8AFF-AB16C6C94FE1}">
      <dsp:nvSpPr>
        <dsp:cNvPr id="0" name=""/>
        <dsp:cNvSpPr/>
      </dsp:nvSpPr>
      <dsp:spPr>
        <a:xfrm>
          <a:off x="452786" y="2338921"/>
          <a:ext cx="359896" cy="359896"/>
        </a:xfrm>
        <a:prstGeom prst="ellipse">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8DDB3C8C-0B55-4416-AC01-375FB7B72030}">
      <dsp:nvSpPr>
        <dsp:cNvPr id="0" name=""/>
        <dsp:cNvSpPr/>
      </dsp:nvSpPr>
      <dsp:spPr>
        <a:xfrm rot="10800000">
          <a:off x="632734" y="2806250"/>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Nizozemsko</a:t>
          </a:r>
          <a:endParaRPr lang="cs-CZ" sz="1400" kern="1200" dirty="0">
            <a:latin typeface="Arial" panose="020B0604020202020204" pitchFamily="34" charset="0"/>
            <a:cs typeface="Arial" panose="020B0604020202020204" pitchFamily="34" charset="0"/>
          </a:endParaRPr>
        </a:p>
      </dsp:txBody>
      <dsp:txXfrm rot="10800000">
        <a:off x="722708" y="2806250"/>
        <a:ext cx="2064865" cy="359896"/>
      </dsp:txXfrm>
    </dsp:sp>
    <dsp:sp modelId="{F06B0F09-D6A9-49D0-8BDF-AFEE7F4C751D}">
      <dsp:nvSpPr>
        <dsp:cNvPr id="0" name=""/>
        <dsp:cNvSpPr/>
      </dsp:nvSpPr>
      <dsp:spPr>
        <a:xfrm>
          <a:off x="452786" y="2806250"/>
          <a:ext cx="359896" cy="359896"/>
        </a:xfrm>
        <a:prstGeom prst="ellipse">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29000" r="-29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8F3B521A-888A-487C-A0FE-0BDA81A00BFC}">
      <dsp:nvSpPr>
        <dsp:cNvPr id="0" name=""/>
        <dsp:cNvSpPr/>
      </dsp:nvSpPr>
      <dsp:spPr>
        <a:xfrm rot="10800000">
          <a:off x="632734" y="3273579"/>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Maďarsko</a:t>
          </a:r>
          <a:endParaRPr lang="cs-CZ" sz="1400" kern="1200" dirty="0">
            <a:latin typeface="Arial" panose="020B0604020202020204" pitchFamily="34" charset="0"/>
            <a:cs typeface="Arial" panose="020B0604020202020204" pitchFamily="34" charset="0"/>
          </a:endParaRPr>
        </a:p>
      </dsp:txBody>
      <dsp:txXfrm rot="10800000">
        <a:off x="722708" y="3273579"/>
        <a:ext cx="2064865" cy="359896"/>
      </dsp:txXfrm>
    </dsp:sp>
    <dsp:sp modelId="{AD8C249F-6227-41BC-BBCE-745133B44357}">
      <dsp:nvSpPr>
        <dsp:cNvPr id="0" name=""/>
        <dsp:cNvSpPr/>
      </dsp:nvSpPr>
      <dsp:spPr>
        <a:xfrm>
          <a:off x="452786" y="3273579"/>
          <a:ext cx="359896" cy="359896"/>
        </a:xfrm>
        <a:prstGeom prst="ellipse">
          <a:avLst/>
        </a:prstGeom>
        <a:blipFill>
          <a:blip xmlns:r="http://schemas.openxmlformats.org/officeDocument/2006/relationships" r:embed="rId8">
            <a:extLst>
              <a:ext uri="{28A0092B-C50C-407E-A947-70E740481C1C}">
                <a14:useLocalDpi xmlns:a14="http://schemas.microsoft.com/office/drawing/2010/main" val="0"/>
              </a:ext>
            </a:extLst>
          </a:blip>
          <a:srcRect/>
          <a:stretch>
            <a:fillRect l="-50000" r="-50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8A3C72F1-427F-42DC-8661-A8B57CBEED23}">
      <dsp:nvSpPr>
        <dsp:cNvPr id="0" name=""/>
        <dsp:cNvSpPr/>
      </dsp:nvSpPr>
      <dsp:spPr>
        <a:xfrm rot="10800000">
          <a:off x="632734" y="3740907"/>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Španělsko</a:t>
          </a:r>
          <a:endParaRPr lang="cs-CZ" sz="1400" kern="1200" dirty="0">
            <a:latin typeface="Arial" panose="020B0604020202020204" pitchFamily="34" charset="0"/>
            <a:cs typeface="Arial" panose="020B0604020202020204" pitchFamily="34" charset="0"/>
          </a:endParaRPr>
        </a:p>
      </dsp:txBody>
      <dsp:txXfrm rot="10800000">
        <a:off x="722708" y="3740907"/>
        <a:ext cx="2064865" cy="359896"/>
      </dsp:txXfrm>
    </dsp:sp>
    <dsp:sp modelId="{D3EAEBC1-824A-4892-911A-81A9F35B7D7A}">
      <dsp:nvSpPr>
        <dsp:cNvPr id="0" name=""/>
        <dsp:cNvSpPr/>
      </dsp:nvSpPr>
      <dsp:spPr>
        <a:xfrm>
          <a:off x="452786" y="3740907"/>
          <a:ext cx="359896" cy="359896"/>
        </a:xfrm>
        <a:prstGeom prst="ellipse">
          <a:avLst/>
        </a:prstGeom>
        <a:blipFill>
          <a:blip xmlns:r="http://schemas.openxmlformats.org/officeDocument/2006/relationships" r:embed="rId9">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6E5865AC-898F-4175-8E5B-770BBB0B8EF6}">
      <dsp:nvSpPr>
        <dsp:cNvPr id="0" name=""/>
        <dsp:cNvSpPr/>
      </dsp:nvSpPr>
      <dsp:spPr>
        <a:xfrm rot="10800000">
          <a:off x="632734" y="4208236"/>
          <a:ext cx="2154839" cy="359896"/>
        </a:xfrm>
        <a:prstGeom prst="homePlate">
          <a:avLst/>
        </a:prstGeom>
        <a:solidFill>
          <a:srgbClr val="BD1B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04" tIns="53340" rIns="99568" bIns="53340" numCol="1" spcCol="1270" anchor="ctr" anchorCtr="0">
          <a:noAutofit/>
        </a:bodyPr>
        <a:lstStyle/>
        <a:p>
          <a:pPr lvl="0" algn="ctr" defTabSz="622300">
            <a:lnSpc>
              <a:spcPct val="90000"/>
            </a:lnSpc>
            <a:spcBef>
              <a:spcPct val="0"/>
            </a:spcBef>
            <a:spcAft>
              <a:spcPct val="35000"/>
            </a:spcAft>
          </a:pPr>
          <a:r>
            <a:rPr lang="cs-CZ" sz="1400" kern="1200" dirty="0" smtClean="0">
              <a:latin typeface="Arial" panose="020B0604020202020204" pitchFamily="34" charset="0"/>
              <a:cs typeface="Arial" panose="020B0604020202020204" pitchFamily="34" charset="0"/>
            </a:rPr>
            <a:t>Belgie</a:t>
          </a:r>
          <a:endParaRPr lang="cs-CZ" sz="1400" kern="1200" dirty="0">
            <a:latin typeface="Arial" panose="020B0604020202020204" pitchFamily="34" charset="0"/>
            <a:cs typeface="Arial" panose="020B0604020202020204" pitchFamily="34" charset="0"/>
          </a:endParaRPr>
        </a:p>
      </dsp:txBody>
      <dsp:txXfrm rot="10800000">
        <a:off x="722708" y="4208236"/>
        <a:ext cx="2064865" cy="359896"/>
      </dsp:txXfrm>
    </dsp:sp>
    <dsp:sp modelId="{85669E8B-7043-41CA-AB1E-227E8222B87A}">
      <dsp:nvSpPr>
        <dsp:cNvPr id="0" name=""/>
        <dsp:cNvSpPr/>
      </dsp:nvSpPr>
      <dsp:spPr>
        <a:xfrm>
          <a:off x="452786" y="4208236"/>
          <a:ext cx="359896" cy="359896"/>
        </a:xfrm>
        <a:prstGeom prst="ellipse">
          <a:avLst/>
        </a:prstGeom>
        <a:blipFill>
          <a:blip xmlns:r="http://schemas.openxmlformats.org/officeDocument/2006/relationships" r:embed="rId10">
            <a:extLst>
              <a:ext uri="{28A0092B-C50C-407E-A947-70E740481C1C}">
                <a14:useLocalDpi xmlns:a14="http://schemas.microsoft.com/office/drawing/2010/main" val="0"/>
              </a:ext>
            </a:extLst>
          </a:blip>
          <a:srcRect/>
          <a:stretch>
            <a:fillRect l="-25000" r="-25000"/>
          </a:stretch>
        </a:blipFill>
        <a:ln w="127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0.86821</cdr:x>
      <cdr:y>0</cdr:y>
    </cdr:from>
    <cdr:to>
      <cdr:x>0.9801</cdr:x>
      <cdr:y>0.062</cdr:y>
    </cdr:to>
    <cdr:sp macro="" textlink="">
      <cdr:nvSpPr>
        <cdr:cNvPr id="6" name="TextovéPole 5"/>
        <cdr:cNvSpPr txBox="1"/>
      </cdr:nvSpPr>
      <cdr:spPr>
        <a:xfrm xmlns:a="http://schemas.openxmlformats.org/drawingml/2006/main">
          <a:off x="8314880" y="0"/>
          <a:ext cx="1071620" cy="3393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cs-CZ" sz="1200" b="1" dirty="0">
              <a:latin typeface="Arial" pitchFamily="34" charset="0"/>
              <a:cs typeface="Arial" pitchFamily="34" charset="0"/>
            </a:rPr>
            <a:t>v</a:t>
          </a:r>
          <a:r>
            <a:rPr lang="cs-CZ" sz="1200" b="0" dirty="0">
              <a:latin typeface="Arial" pitchFamily="34" charset="0"/>
              <a:cs typeface="Arial" pitchFamily="34" charset="0"/>
            </a:rPr>
            <a:t> </a:t>
          </a:r>
          <a:r>
            <a:rPr lang="cs-CZ" sz="1200" b="1" dirty="0">
              <a:latin typeface="Arial" pitchFamily="34" charset="0"/>
              <a:cs typeface="Arial" pitchFamily="34" charset="0"/>
            </a:rPr>
            <a:t>mld</a:t>
          </a:r>
          <a:r>
            <a:rPr lang="cs-CZ" sz="1200" b="0" dirty="0">
              <a:latin typeface="Arial" pitchFamily="34" charset="0"/>
              <a:cs typeface="Arial" pitchFamily="34" charset="0"/>
            </a:rPr>
            <a:t>. </a:t>
          </a:r>
          <a:r>
            <a:rPr lang="cs-CZ" sz="1200" b="1" dirty="0">
              <a:latin typeface="Arial" pitchFamily="34" charset="0"/>
              <a:cs typeface="Arial" pitchFamily="34" charset="0"/>
            </a:rPr>
            <a:t>Kč</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1042990" fontAlgn="auto">
              <a:spcBef>
                <a:spcPts val="0"/>
              </a:spcBef>
              <a:spcAft>
                <a:spcPts val="0"/>
              </a:spcAft>
              <a:defRPr sz="1200">
                <a:latin typeface="+mn-lt"/>
                <a:cs typeface="+mn-cs"/>
              </a:defRPr>
            </a:lvl1pPr>
          </a:lstStyle>
          <a:p>
            <a:pPr>
              <a:defRPr/>
            </a:pPr>
            <a:endParaRPr lang="en-US" dirty="0"/>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defTabSz="1042990" fontAlgn="auto">
              <a:spcBef>
                <a:spcPts val="0"/>
              </a:spcBef>
              <a:spcAft>
                <a:spcPts val="0"/>
              </a:spcAft>
              <a:defRPr sz="1200">
                <a:latin typeface="+mn-lt"/>
                <a:cs typeface="+mn-cs"/>
              </a:defRPr>
            </a:lvl1pPr>
          </a:lstStyle>
          <a:p>
            <a:pPr>
              <a:defRPr/>
            </a:pPr>
            <a:fld id="{9856153A-0633-49D0-BD1E-5C9CCD65601D}" type="datetimeFigureOut">
              <a:rPr lang="en-US"/>
              <a:pPr>
                <a:defRPr/>
              </a:pPr>
              <a:t>3/13/2024</a:t>
            </a:fld>
            <a:endParaRPr lang="en-US" dirty="0"/>
          </a:p>
        </p:txBody>
      </p:sp>
      <p:sp>
        <p:nvSpPr>
          <p:cNvPr id="6" name="Zástupný symbol pro zápatí 5"/>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defTabSz="1042990" fontAlgn="auto">
              <a:spcBef>
                <a:spcPts val="0"/>
              </a:spcBef>
              <a:spcAft>
                <a:spcPts val="0"/>
              </a:spcAft>
              <a:defRPr sz="1200">
                <a:latin typeface="+mn-lt"/>
                <a:cs typeface="+mn-cs"/>
              </a:defRPr>
            </a:lvl1pPr>
          </a:lstStyle>
          <a:p>
            <a:pPr>
              <a:defRPr/>
            </a:pPr>
            <a:endParaRPr lang="cs-CZ" dirty="0"/>
          </a:p>
        </p:txBody>
      </p:sp>
      <p:sp>
        <p:nvSpPr>
          <p:cNvPr id="7" name="Zástupný symbol pro číslo snímku 6"/>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C056EA42-405D-4797-B769-D9BAAB45E058}" type="slidenum">
              <a:rPr lang="cs-CZ"/>
              <a:pPr>
                <a:defRPr/>
              </a:pPr>
              <a:t>‹#›</a:t>
            </a:fld>
            <a:endParaRPr lang="cs-CZ" dirty="0"/>
          </a:p>
        </p:txBody>
      </p:sp>
    </p:spTree>
    <p:extLst>
      <p:ext uri="{BB962C8B-B14F-4D97-AF65-F5344CB8AC3E}">
        <p14:creationId xmlns:p14="http://schemas.microsoft.com/office/powerpoint/2010/main" val="352342781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1042990" fontAlgn="auto">
              <a:spcBef>
                <a:spcPts val="0"/>
              </a:spcBef>
              <a:spcAft>
                <a:spcPts val="0"/>
              </a:spcAft>
              <a:defRPr sz="1200">
                <a:latin typeface="+mn-lt"/>
                <a:cs typeface="+mn-cs"/>
              </a:defRPr>
            </a:lvl1pPr>
          </a:lstStyle>
          <a:p>
            <a:pPr>
              <a:defRPr/>
            </a:pPr>
            <a:endParaRPr lang="en-US"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defTabSz="1042990" fontAlgn="auto">
              <a:spcBef>
                <a:spcPts val="0"/>
              </a:spcBef>
              <a:spcAft>
                <a:spcPts val="0"/>
              </a:spcAft>
              <a:defRPr sz="1200">
                <a:latin typeface="+mn-lt"/>
                <a:cs typeface="+mn-cs"/>
              </a:defRPr>
            </a:lvl1pPr>
          </a:lstStyle>
          <a:p>
            <a:pPr>
              <a:defRPr/>
            </a:pPr>
            <a:fld id="{4FCEED37-71F7-47C0-85F1-8E1595D98640}" type="datetimeFigureOut">
              <a:rPr lang="en-US"/>
              <a:pPr>
                <a:defRPr/>
              </a:pPr>
              <a:t>3/13/2024</a:t>
            </a:fld>
            <a:endParaRPr lang="en-US" dirty="0"/>
          </a:p>
        </p:txBody>
      </p:sp>
      <p:sp>
        <p:nvSpPr>
          <p:cNvPr id="4" name="Zástupný symbol pro obrázek snímku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en-US" noProof="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defTabSz="1042990" fontAlgn="auto">
              <a:spcBef>
                <a:spcPts val="0"/>
              </a:spcBef>
              <a:spcAft>
                <a:spcPts val="0"/>
              </a:spcAft>
              <a:defRPr sz="1200">
                <a:latin typeface="+mn-lt"/>
                <a:cs typeface="+mn-cs"/>
              </a:defRPr>
            </a:lvl1pPr>
          </a:lstStyle>
          <a:p>
            <a:pPr>
              <a:defRPr/>
            </a:pPr>
            <a:fld id="{F18481F4-1B5D-4218-A6FC-84334504DED2}" type="slidenum">
              <a:rPr lang="en-US"/>
              <a:pPr>
                <a:defRPr/>
              </a:pPr>
              <a:t>‹#›</a:t>
            </a:fld>
            <a:r>
              <a:rPr lang="cs-CZ" dirty="0"/>
              <a:t>/x</a:t>
            </a:r>
            <a:endParaRPr lang="en-US" dirty="0"/>
          </a:p>
        </p:txBody>
      </p:sp>
    </p:spTree>
    <p:extLst>
      <p:ext uri="{BB962C8B-B14F-4D97-AF65-F5344CB8AC3E}">
        <p14:creationId xmlns:p14="http://schemas.microsoft.com/office/powerpoint/2010/main" val="1825592934"/>
      </p:ext>
    </p:extLst>
  </p:cSld>
  <p:clrMap bg1="lt1" tx1="dk1" bg2="lt2" tx2="dk2" accent1="accent1" accent2="accent2" accent3="accent3" accent4="accent4" accent5="accent5" accent6="accent6" hlink="hlink" folHlink="folHlink"/>
  <p:hf sldNum="0" hdr="0" ftr="0" dt="0"/>
  <p:notesStyle>
    <a:lvl1pPr algn="l" defTabSz="1042988" rtl="0" eaLnBrk="0" fontAlgn="base" hangingPunct="0">
      <a:spcBef>
        <a:spcPct val="30000"/>
      </a:spcBef>
      <a:spcAft>
        <a:spcPct val="0"/>
      </a:spcAft>
      <a:defRPr sz="1400" kern="1200">
        <a:solidFill>
          <a:schemeClr val="tx1"/>
        </a:solidFill>
        <a:latin typeface="+mn-lt"/>
        <a:ea typeface="+mn-ea"/>
        <a:cs typeface="+mn-cs"/>
      </a:defRPr>
    </a:lvl1pPr>
    <a:lvl2pPr marL="520700" algn="l" defTabSz="1042988" rtl="0" eaLnBrk="0" fontAlgn="base" hangingPunct="0">
      <a:spcBef>
        <a:spcPct val="30000"/>
      </a:spcBef>
      <a:spcAft>
        <a:spcPct val="0"/>
      </a:spcAft>
      <a:defRPr sz="1400" kern="1200">
        <a:solidFill>
          <a:schemeClr val="tx1"/>
        </a:solidFill>
        <a:latin typeface="+mn-lt"/>
        <a:ea typeface="+mn-ea"/>
        <a:cs typeface="+mn-cs"/>
      </a:defRPr>
    </a:lvl2pPr>
    <a:lvl3pPr marL="1042988" algn="l" defTabSz="1042988" rtl="0" eaLnBrk="0" fontAlgn="base" hangingPunct="0">
      <a:spcBef>
        <a:spcPct val="30000"/>
      </a:spcBef>
      <a:spcAft>
        <a:spcPct val="0"/>
      </a:spcAft>
      <a:defRPr sz="1400" kern="1200">
        <a:solidFill>
          <a:schemeClr val="tx1"/>
        </a:solidFill>
        <a:latin typeface="+mn-lt"/>
        <a:ea typeface="+mn-ea"/>
        <a:cs typeface="+mn-cs"/>
      </a:defRPr>
    </a:lvl3pPr>
    <a:lvl4pPr marL="1563688" algn="l" defTabSz="1042988" rtl="0" eaLnBrk="0" fontAlgn="base" hangingPunct="0">
      <a:spcBef>
        <a:spcPct val="30000"/>
      </a:spcBef>
      <a:spcAft>
        <a:spcPct val="0"/>
      </a:spcAft>
      <a:defRPr sz="1400" kern="1200">
        <a:solidFill>
          <a:schemeClr val="tx1"/>
        </a:solidFill>
        <a:latin typeface="+mn-lt"/>
        <a:ea typeface="+mn-ea"/>
        <a:cs typeface="+mn-cs"/>
      </a:defRPr>
    </a:lvl4pPr>
    <a:lvl5pPr marL="2085975" algn="l" defTabSz="1042988" rtl="0" eaLnBrk="0" fontAlgn="base" hangingPunct="0">
      <a:spcBef>
        <a:spcPct val="30000"/>
      </a:spcBef>
      <a:spcAft>
        <a:spcPct val="0"/>
      </a:spcAft>
      <a:defRPr sz="1400" kern="1200">
        <a:solidFill>
          <a:schemeClr val="tx1"/>
        </a:solidFill>
        <a:latin typeface="+mn-lt"/>
        <a:ea typeface="+mn-ea"/>
        <a:cs typeface="+mn-cs"/>
      </a:defRPr>
    </a:lvl5pPr>
    <a:lvl6pPr marL="2607476" algn="l" defTabSz="1042990" rtl="0" eaLnBrk="1" latinLnBrk="0" hangingPunct="1">
      <a:defRPr sz="1400" kern="1200">
        <a:solidFill>
          <a:schemeClr val="tx1"/>
        </a:solidFill>
        <a:latin typeface="+mn-lt"/>
        <a:ea typeface="+mn-ea"/>
        <a:cs typeface="+mn-cs"/>
      </a:defRPr>
    </a:lvl6pPr>
    <a:lvl7pPr marL="3128970" algn="l" defTabSz="1042990" rtl="0" eaLnBrk="1" latinLnBrk="0" hangingPunct="1">
      <a:defRPr sz="1400" kern="1200">
        <a:solidFill>
          <a:schemeClr val="tx1"/>
        </a:solidFill>
        <a:latin typeface="+mn-lt"/>
        <a:ea typeface="+mn-ea"/>
        <a:cs typeface="+mn-cs"/>
      </a:defRPr>
    </a:lvl7pPr>
    <a:lvl8pPr marL="3650465" algn="l" defTabSz="1042990" rtl="0" eaLnBrk="1" latinLnBrk="0" hangingPunct="1">
      <a:defRPr sz="1400" kern="1200">
        <a:solidFill>
          <a:schemeClr val="tx1"/>
        </a:solidFill>
        <a:latin typeface="+mn-lt"/>
        <a:ea typeface="+mn-ea"/>
        <a:cs typeface="+mn-cs"/>
      </a:defRPr>
    </a:lvl8pPr>
    <a:lvl9pPr marL="4171960" algn="l" defTabSz="104299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1042988" rtl="0" eaLnBrk="0" fontAlgn="base" latinLnBrk="0" hangingPunct="0">
              <a:lnSpc>
                <a:spcPct val="100000"/>
              </a:lnSpc>
              <a:spcBef>
                <a:spcPct val="30000"/>
              </a:spcBef>
              <a:spcAft>
                <a:spcPct val="0"/>
              </a:spcAft>
              <a:buClrTx/>
              <a:buSzTx/>
              <a:buFontTx/>
              <a:buNone/>
              <a:tabLst/>
              <a:defRPr/>
            </a:pPr>
            <a:endParaRPr lang="cs-CZ" sz="14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252747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1042988" rtl="0" eaLnBrk="0" fontAlgn="base" latinLnBrk="0" hangingPunct="0">
              <a:lnSpc>
                <a:spcPct val="100000"/>
              </a:lnSpc>
              <a:spcBef>
                <a:spcPct val="30000"/>
              </a:spcBef>
              <a:spcAft>
                <a:spcPct val="0"/>
              </a:spcAft>
              <a:buClrTx/>
              <a:buSzTx/>
              <a:buFontTx/>
              <a:buNone/>
              <a:tabLst/>
              <a:defRPr/>
            </a:pPr>
            <a:endParaRPr lang="cs-CZ" sz="14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1705428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1042988" rtl="0" eaLnBrk="0" fontAlgn="base" latinLnBrk="0" hangingPunct="0">
              <a:lnSpc>
                <a:spcPct val="100000"/>
              </a:lnSpc>
              <a:spcBef>
                <a:spcPct val="30000"/>
              </a:spcBef>
              <a:spcAft>
                <a:spcPct val="0"/>
              </a:spcAft>
              <a:buClrTx/>
              <a:buSzTx/>
              <a:buFontTx/>
              <a:buNone/>
              <a:tabLst/>
              <a:defRPr/>
            </a:pPr>
            <a:endParaRPr lang="cs-CZ" sz="14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1249809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1042988" rtl="0" eaLnBrk="0" fontAlgn="base" latinLnBrk="0" hangingPunct="0">
              <a:lnSpc>
                <a:spcPct val="100000"/>
              </a:lnSpc>
              <a:spcBef>
                <a:spcPct val="30000"/>
              </a:spcBef>
              <a:spcAft>
                <a:spcPct val="0"/>
              </a:spcAft>
              <a:buClrTx/>
              <a:buSzTx/>
              <a:buFontTx/>
              <a:buNone/>
              <a:tabLst/>
              <a:defRPr/>
            </a:pPr>
            <a:endParaRPr lang="cs-CZ" sz="14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4138244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1042988" rtl="0" eaLnBrk="0" fontAlgn="base" latinLnBrk="0" hangingPunct="0">
              <a:lnSpc>
                <a:spcPct val="100000"/>
              </a:lnSpc>
              <a:spcBef>
                <a:spcPct val="30000"/>
              </a:spcBef>
              <a:spcAft>
                <a:spcPct val="0"/>
              </a:spcAft>
              <a:buClrTx/>
              <a:buSzTx/>
              <a:buFontTx/>
              <a:buNone/>
              <a:tabLst/>
              <a:defRPr/>
            </a:pPr>
            <a:endParaRPr lang="cs-CZ" sz="1400" kern="1200" dirty="0" smtClean="0">
              <a:solidFill>
                <a:schemeClr val="tx1"/>
              </a:solidFill>
              <a:latin typeface="+mn-lt"/>
              <a:ea typeface="+mn-ea"/>
              <a:cs typeface="+mn-cs"/>
            </a:endParaRPr>
          </a:p>
        </p:txBody>
      </p:sp>
    </p:spTree>
    <p:extLst>
      <p:ext uri="{BB962C8B-B14F-4D97-AF65-F5344CB8AC3E}">
        <p14:creationId xmlns:p14="http://schemas.microsoft.com/office/powerpoint/2010/main" val="1566737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Komentář:</a:t>
            </a:r>
            <a:r>
              <a:rPr lang="cs-CZ" baseline="0" dirty="0" smtClean="0"/>
              <a:t>. mák-procentuální podíl veškerého vývozu máku v EU činí za ČR 44 % (první místo) v roce 2022</a:t>
            </a:r>
          </a:p>
          <a:p>
            <a:r>
              <a:rPr lang="cs-CZ" baseline="0" dirty="0" smtClean="0"/>
              <a:t>Pivo hs2203, auta – hs8703 (nová a ojetiny)</a:t>
            </a:r>
            <a:endParaRPr lang="cs-CZ" dirty="0"/>
          </a:p>
        </p:txBody>
      </p:sp>
    </p:spTree>
    <p:extLst>
      <p:ext uri="{BB962C8B-B14F-4D97-AF65-F5344CB8AC3E}">
        <p14:creationId xmlns:p14="http://schemas.microsoft.com/office/powerpoint/2010/main" val="4010570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ka">
    <p:spTree>
      <p:nvGrpSpPr>
        <p:cNvPr id="1" name=""/>
        <p:cNvGrpSpPr/>
        <p:nvPr/>
      </p:nvGrpSpPr>
      <p:grpSpPr>
        <a:xfrm>
          <a:off x="0" y="0"/>
          <a:ext cx="0" cy="0"/>
          <a:chOff x="0" y="0"/>
          <a:chExt cx="0" cy="0"/>
        </a:xfrm>
      </p:grpSpPr>
      <p:sp>
        <p:nvSpPr>
          <p:cNvPr id="5" name="TextovéPole 7"/>
          <p:cNvSpPr txBox="1">
            <a:spLocks noChangeArrowheads="1"/>
          </p:cNvSpPr>
          <p:nvPr/>
        </p:nvSpPr>
        <p:spPr bwMode="auto">
          <a:xfrm>
            <a:off x="3024188" y="7091363"/>
            <a:ext cx="6149975" cy="190500"/>
          </a:xfrm>
          <a:prstGeom prst="rect">
            <a:avLst/>
          </a:prstGeom>
          <a:noFill/>
          <a:ln w="9525">
            <a:noFill/>
            <a:miter lim="800000"/>
            <a:headEnd/>
            <a:tailEnd/>
          </a:ln>
        </p:spPr>
        <p:txBody>
          <a:bodyPr lIns="0" tIns="0" rIns="0" bIns="0"/>
          <a:lstStyle/>
          <a:p>
            <a:r>
              <a:rPr lang="cs-CZ" altLang="cs-CZ" sz="1200" b="1" dirty="0">
                <a:solidFill>
                  <a:srgbClr val="0071BC"/>
                </a:solidFill>
                <a:latin typeface="Arial" charset="0"/>
              </a:rPr>
              <a:t>ČESKÝ STATISTICKÝ ÚŘAD  |  Na padesátém 81, 100 82 Praha 10  |  www.czso.cz</a:t>
            </a:r>
          </a:p>
        </p:txBody>
      </p:sp>
      <p:pic>
        <p:nvPicPr>
          <p:cNvPr id="7" name="Picture 4"/>
          <p:cNvPicPr>
            <a:picLocks noChangeAspect="1" noChangeArrowheads="1"/>
          </p:cNvPicPr>
          <p:nvPr/>
        </p:nvPicPr>
        <p:blipFill>
          <a:blip r:embed="rId2" cstate="print"/>
          <a:srcRect/>
          <a:stretch>
            <a:fillRect/>
          </a:stretch>
        </p:blipFill>
        <p:spPr bwMode="auto">
          <a:xfrm>
            <a:off x="1108075" y="1152525"/>
            <a:ext cx="3744913" cy="923925"/>
          </a:xfrm>
          <a:prstGeom prst="rect">
            <a:avLst/>
          </a:prstGeom>
          <a:noFill/>
          <a:ln w="9525">
            <a:noFill/>
            <a:miter lim="800000"/>
            <a:headEnd/>
            <a:tailEnd/>
          </a:ln>
          <a:effectLst/>
        </p:spPr>
      </p:pic>
      <p:sp>
        <p:nvSpPr>
          <p:cNvPr id="8" name="Zástupný symbol pro text 7"/>
          <p:cNvSpPr>
            <a:spLocks noGrp="1"/>
          </p:cNvSpPr>
          <p:nvPr>
            <p:ph type="body" sz="quarter" idx="11"/>
          </p:nvPr>
        </p:nvSpPr>
        <p:spPr>
          <a:xfrm>
            <a:off x="3006000" y="5040000"/>
            <a:ext cx="7020000" cy="719707"/>
          </a:xfrm>
          <a:prstGeom prst="rect">
            <a:avLst/>
          </a:prstGeom>
        </p:spPr>
        <p:txBody>
          <a:bodyPr lIns="0" tIns="0" rIns="0" bIns="0"/>
          <a:lstStyle>
            <a:lvl1pPr marL="0" indent="0">
              <a:spcBef>
                <a:spcPts val="0"/>
              </a:spcBef>
              <a:buNone/>
              <a:defRPr sz="3600" b="1" baseline="0">
                <a:solidFill>
                  <a:srgbClr val="0071BC"/>
                </a:solidFill>
                <a:latin typeface="Arial" pitchFamily="34" charset="0"/>
                <a:cs typeface="Arial" pitchFamily="34" charset="0"/>
              </a:defRPr>
            </a:lvl1pPr>
          </a:lstStyle>
          <a:p>
            <a:pPr lvl="0"/>
            <a:r>
              <a:rPr lang="cs-CZ" smtClean="0"/>
              <a:t>Upravte styly předlohy textu.</a:t>
            </a:r>
          </a:p>
        </p:txBody>
      </p:sp>
      <p:sp>
        <p:nvSpPr>
          <p:cNvPr id="10" name="Zástupný symbol pro text 9"/>
          <p:cNvSpPr>
            <a:spLocks noGrp="1"/>
          </p:cNvSpPr>
          <p:nvPr>
            <p:ph type="body" sz="quarter" idx="12"/>
          </p:nvPr>
        </p:nvSpPr>
        <p:spPr>
          <a:xfrm>
            <a:off x="3006000" y="2664000"/>
            <a:ext cx="7020000" cy="2160000"/>
          </a:xfrm>
          <a:prstGeom prst="rect">
            <a:avLst/>
          </a:prstGeom>
        </p:spPr>
        <p:txBody>
          <a:bodyPr lIns="0" tIns="0" rIns="0" bIns="0"/>
          <a:lstStyle>
            <a:lvl1pPr marL="0" indent="0">
              <a:spcBef>
                <a:spcPts val="0"/>
              </a:spcBef>
              <a:buNone/>
              <a:defRPr sz="4500" b="1" cap="all" baseline="0">
                <a:solidFill>
                  <a:srgbClr val="0071BC"/>
                </a:solidFill>
                <a:latin typeface="Arial" pitchFamily="34" charset="0"/>
                <a:cs typeface="Arial" pitchFamily="34" charset="0"/>
              </a:defRPr>
            </a:lvl1pPr>
            <a:lvl2pPr>
              <a:defRPr sz="4500" b="1">
                <a:latin typeface="Arial" pitchFamily="34" charset="0"/>
                <a:cs typeface="Arial" pitchFamily="34" charset="0"/>
              </a:defRPr>
            </a:lvl2pPr>
            <a:lvl3pPr>
              <a:defRPr sz="4500" b="1">
                <a:latin typeface="Arial" pitchFamily="34" charset="0"/>
                <a:cs typeface="Arial" pitchFamily="34" charset="0"/>
              </a:defRPr>
            </a:lvl3pPr>
            <a:lvl4pPr>
              <a:defRPr sz="4500" b="1">
                <a:latin typeface="Arial" pitchFamily="34" charset="0"/>
                <a:cs typeface="Arial" pitchFamily="34" charset="0"/>
              </a:defRPr>
            </a:lvl4pPr>
            <a:lvl5pPr>
              <a:defRPr sz="4500" b="1">
                <a:latin typeface="Arial" pitchFamily="34" charset="0"/>
                <a:cs typeface="Arial" pitchFamily="34" charset="0"/>
              </a:defRPr>
            </a:lvl5pPr>
          </a:lstStyle>
          <a:p>
            <a:pPr lvl="0"/>
            <a:r>
              <a:rPr lang="cs-CZ" smtClean="0"/>
              <a:t>Upravte styly předlohy textu.</a:t>
            </a:r>
          </a:p>
        </p:txBody>
      </p:sp>
      <p:sp>
        <p:nvSpPr>
          <p:cNvPr id="6" name="Zástupný symbol pro text 7"/>
          <p:cNvSpPr>
            <a:spLocks noGrp="1"/>
          </p:cNvSpPr>
          <p:nvPr>
            <p:ph type="body" sz="quarter" idx="13"/>
          </p:nvPr>
        </p:nvSpPr>
        <p:spPr>
          <a:xfrm>
            <a:off x="3006000" y="5868000"/>
            <a:ext cx="7020000" cy="719707"/>
          </a:xfrm>
          <a:prstGeom prst="rect">
            <a:avLst/>
          </a:prstGeom>
        </p:spPr>
        <p:txBody>
          <a:bodyPr lIns="0" tIns="0" rIns="0" bIns="0"/>
          <a:lstStyle>
            <a:lvl1pPr marL="0" marR="0" indent="0" algn="l" defTabSz="1042988" rtl="0" eaLnBrk="1" fontAlgn="base" latinLnBrk="0" hangingPunct="1">
              <a:lnSpc>
                <a:spcPct val="100000"/>
              </a:lnSpc>
              <a:spcBef>
                <a:spcPts val="0"/>
              </a:spcBef>
              <a:spcAft>
                <a:spcPct val="0"/>
              </a:spcAft>
              <a:buClrTx/>
              <a:buSzTx/>
              <a:buFont typeface="Arial" charset="0"/>
              <a:buNone/>
              <a:tabLst/>
              <a:defRPr sz="2000" b="0" i="0" baseline="0">
                <a:solidFill>
                  <a:srgbClr val="0071BC"/>
                </a:solidFill>
                <a:latin typeface="Arial" pitchFamily="34" charset="0"/>
                <a:cs typeface="Arial" pitchFamily="34" charset="0"/>
              </a:defRPr>
            </a:lvl1pPr>
          </a:lstStyle>
          <a:p>
            <a:pPr lvl="0"/>
            <a:r>
              <a:rPr lang="cs-CZ" smtClean="0"/>
              <a:t>Upravte styly předlohy textu.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 texty">
    <p:spTree>
      <p:nvGrpSpPr>
        <p:cNvPr id="1" name=""/>
        <p:cNvGrpSpPr/>
        <p:nvPr/>
      </p:nvGrpSpPr>
      <p:grpSpPr>
        <a:xfrm>
          <a:off x="0" y="0"/>
          <a:ext cx="0" cy="0"/>
          <a:chOff x="0" y="0"/>
          <a:chExt cx="0" cy="0"/>
        </a:xfrm>
      </p:grpSpPr>
      <p:pic>
        <p:nvPicPr>
          <p:cNvPr id="4" name="Picture 6"/>
          <p:cNvPicPr>
            <a:picLocks noChangeArrowheads="1"/>
          </p:cNvPicPr>
          <p:nvPr/>
        </p:nvPicPr>
        <p:blipFill>
          <a:blip r:embed="rId2" cstate="print"/>
          <a:srcRect/>
          <a:stretch>
            <a:fillRect/>
          </a:stretch>
        </p:blipFill>
        <p:spPr bwMode="auto">
          <a:xfrm>
            <a:off x="417513" y="6994525"/>
            <a:ext cx="900112" cy="252413"/>
          </a:xfrm>
          <a:prstGeom prst="rect">
            <a:avLst/>
          </a:prstGeom>
          <a:noFill/>
          <a:ln w="9525">
            <a:noFill/>
            <a:miter lim="800000"/>
            <a:headEnd/>
            <a:tailEnd/>
          </a:ln>
          <a:effectLst/>
        </p:spPr>
      </p:pic>
      <p:sp>
        <p:nvSpPr>
          <p:cNvPr id="5" name="TextovéPole 7"/>
          <p:cNvSpPr txBox="1">
            <a:spLocks noChangeArrowheads="1"/>
          </p:cNvSpPr>
          <p:nvPr/>
        </p:nvSpPr>
        <p:spPr bwMode="auto">
          <a:xfrm>
            <a:off x="9347200" y="7091363"/>
            <a:ext cx="714375" cy="190500"/>
          </a:xfrm>
          <a:prstGeom prst="rect">
            <a:avLst/>
          </a:prstGeom>
          <a:noFill/>
          <a:ln w="9525">
            <a:noFill/>
            <a:miter lim="800000"/>
            <a:headEnd/>
            <a:tailEnd/>
          </a:ln>
        </p:spPr>
        <p:txBody>
          <a:bodyPr lIns="0" tIns="0" rIns="0" bIns="0"/>
          <a:lstStyle/>
          <a:p>
            <a:pPr algn="r"/>
            <a:fld id="{5570BDE0-E36B-4583-81C3-0C1637A1EAA7}" type="slidenum">
              <a:rPr lang="cs-CZ" altLang="cs-CZ" sz="1200" b="1">
                <a:solidFill>
                  <a:srgbClr val="0071BC"/>
                </a:solidFill>
                <a:latin typeface="Arial" charset="0"/>
              </a:rPr>
              <a:pPr algn="r"/>
              <a:t>‹#›</a:t>
            </a:fld>
            <a:endParaRPr lang="cs-CZ" altLang="cs-CZ" sz="1200" b="1" dirty="0">
              <a:solidFill>
                <a:srgbClr val="0071BC"/>
              </a:solidFill>
              <a:latin typeface="Arial" charset="0"/>
            </a:endParaRPr>
          </a:p>
        </p:txBody>
      </p:sp>
      <p:sp>
        <p:nvSpPr>
          <p:cNvPr id="6" name="Zástupný symbol pro text 5"/>
          <p:cNvSpPr>
            <a:spLocks noGrp="1"/>
          </p:cNvSpPr>
          <p:nvPr>
            <p:ph type="body" sz="quarter" idx="10"/>
          </p:nvPr>
        </p:nvSpPr>
        <p:spPr>
          <a:xfrm>
            <a:off x="846106" y="449068"/>
            <a:ext cx="9215502" cy="972000"/>
          </a:xfrm>
          <a:prstGeom prst="rect">
            <a:avLst/>
          </a:prstGeom>
        </p:spPr>
        <p:txBody>
          <a:bodyPr lIns="0" tIns="0" rIns="0" bIns="0"/>
          <a:lstStyle>
            <a:lvl1pPr marL="0" indent="0">
              <a:spcBef>
                <a:spcPts val="0"/>
              </a:spcBef>
              <a:buNone/>
              <a:defRPr sz="3000" b="1" kern="1200" cap="none" baseline="0">
                <a:solidFill>
                  <a:srgbClr val="0071BC"/>
                </a:solidFill>
                <a:latin typeface="Arial" pitchFamily="34" charset="0"/>
                <a:cs typeface="Arial" pitchFamily="34" charset="0"/>
              </a:defRPr>
            </a:lvl1pPr>
          </a:lstStyle>
          <a:p>
            <a:pPr lvl="0"/>
            <a:r>
              <a:rPr lang="cs-CZ" smtClean="0"/>
              <a:t>Upravte styly předlohy textu.</a:t>
            </a:r>
          </a:p>
        </p:txBody>
      </p:sp>
      <p:sp>
        <p:nvSpPr>
          <p:cNvPr id="8" name="Zástupný symbol pro text 7"/>
          <p:cNvSpPr>
            <a:spLocks noGrp="1"/>
          </p:cNvSpPr>
          <p:nvPr>
            <p:ph type="body" sz="quarter" idx="11"/>
          </p:nvPr>
        </p:nvSpPr>
        <p:spPr>
          <a:xfrm>
            <a:off x="846106" y="1620000"/>
            <a:ext cx="9215502" cy="5184000"/>
          </a:xfrm>
          <a:prstGeom prst="rect">
            <a:avLst/>
          </a:prstGeom>
        </p:spPr>
        <p:txBody>
          <a:bodyPr lIns="0" tIns="0" rIns="0" bIns="0"/>
          <a:lstStyle>
            <a:lvl1pPr marL="0" marR="0" indent="0" algn="l" defTabSz="1042988" rtl="0" eaLnBrk="1" fontAlgn="base" latinLnBrk="0" hangingPunct="1">
              <a:lnSpc>
                <a:spcPts val="3400"/>
              </a:lnSpc>
              <a:spcBef>
                <a:spcPts val="0"/>
              </a:spcBef>
              <a:spcAft>
                <a:spcPct val="0"/>
              </a:spcAft>
              <a:buClrTx/>
              <a:buSzTx/>
              <a:buFont typeface="Arial" charset="0"/>
              <a:buNone/>
              <a:tabLst/>
              <a:defRPr sz="2400" baseline="0">
                <a:solidFill>
                  <a:srgbClr val="0071BC"/>
                </a:solidFill>
                <a:latin typeface="Arial" pitchFamily="34" charset="0"/>
                <a:cs typeface="Arial" pitchFamily="34" charset="0"/>
              </a:defRPr>
            </a:lvl1pPr>
            <a:lvl2pPr marL="521496" indent="0">
              <a:lnSpc>
                <a:spcPts val="3400"/>
              </a:lnSpc>
              <a:buNone/>
              <a:defRPr sz="2800">
                <a:solidFill>
                  <a:schemeClr val="bg1"/>
                </a:solidFill>
                <a:latin typeface="Arial" pitchFamily="34" charset="0"/>
                <a:cs typeface="Arial" pitchFamily="34" charset="0"/>
              </a:defRPr>
            </a:lvl2pPr>
            <a:lvl3pPr marL="1042990" indent="0">
              <a:lnSpc>
                <a:spcPts val="3400"/>
              </a:lnSpc>
              <a:buNone/>
              <a:defRPr sz="2800">
                <a:solidFill>
                  <a:schemeClr val="bg1"/>
                </a:solidFill>
                <a:latin typeface="Arial" pitchFamily="34" charset="0"/>
                <a:cs typeface="Arial" pitchFamily="34" charset="0"/>
              </a:defRPr>
            </a:lvl3pPr>
            <a:lvl4pPr marL="1564485" indent="0">
              <a:lnSpc>
                <a:spcPts val="3400"/>
              </a:lnSpc>
              <a:buNone/>
              <a:defRPr sz="2800">
                <a:solidFill>
                  <a:schemeClr val="bg1"/>
                </a:solidFill>
                <a:latin typeface="Arial" pitchFamily="34" charset="0"/>
                <a:cs typeface="Arial" pitchFamily="34" charset="0"/>
              </a:defRPr>
            </a:lvl4pPr>
            <a:lvl5pPr marL="2085980" indent="0">
              <a:lnSpc>
                <a:spcPts val="3400"/>
              </a:lnSpc>
              <a:buNone/>
              <a:defRPr sz="2800">
                <a:solidFill>
                  <a:schemeClr val="bg1"/>
                </a:solidFill>
                <a:latin typeface="Arial" pitchFamily="34" charset="0"/>
                <a:cs typeface="Arial" pitchFamily="34" charset="0"/>
              </a:defRPr>
            </a:lvl5pPr>
          </a:lstStyle>
          <a:p>
            <a:pPr lvl="0"/>
            <a:r>
              <a:rPr lang="cs-CZ" smtClean="0"/>
              <a:t>Upravte styly předlohy textu.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 odrážky">
    <p:spTree>
      <p:nvGrpSpPr>
        <p:cNvPr id="1" name=""/>
        <p:cNvGrpSpPr/>
        <p:nvPr/>
      </p:nvGrpSpPr>
      <p:grpSpPr>
        <a:xfrm>
          <a:off x="0" y="0"/>
          <a:ext cx="0" cy="0"/>
          <a:chOff x="0" y="0"/>
          <a:chExt cx="0" cy="0"/>
        </a:xfrm>
      </p:grpSpPr>
      <p:sp>
        <p:nvSpPr>
          <p:cNvPr id="4" name="TextovéPole 7"/>
          <p:cNvSpPr txBox="1">
            <a:spLocks noChangeArrowheads="1"/>
          </p:cNvSpPr>
          <p:nvPr/>
        </p:nvSpPr>
        <p:spPr bwMode="auto">
          <a:xfrm>
            <a:off x="9347200" y="7091363"/>
            <a:ext cx="714375" cy="190500"/>
          </a:xfrm>
          <a:prstGeom prst="rect">
            <a:avLst/>
          </a:prstGeom>
          <a:noFill/>
          <a:ln w="9525">
            <a:noFill/>
            <a:miter lim="800000"/>
            <a:headEnd/>
            <a:tailEnd/>
          </a:ln>
        </p:spPr>
        <p:txBody>
          <a:bodyPr lIns="0" tIns="0" rIns="0" bIns="0"/>
          <a:lstStyle/>
          <a:p>
            <a:pPr algn="r"/>
            <a:fld id="{5300B9D4-465F-4F99-A424-45B8D5807F48}" type="slidenum">
              <a:rPr lang="cs-CZ" altLang="cs-CZ" sz="1200" b="1">
                <a:solidFill>
                  <a:srgbClr val="0071BC"/>
                </a:solidFill>
                <a:latin typeface="Arial" charset="0"/>
              </a:rPr>
              <a:pPr algn="r"/>
              <a:t>‹#›</a:t>
            </a:fld>
            <a:endParaRPr lang="cs-CZ" altLang="cs-CZ" sz="1200" b="1" dirty="0">
              <a:solidFill>
                <a:srgbClr val="0071BC"/>
              </a:solidFill>
              <a:latin typeface="Arial" charset="0"/>
            </a:endParaRPr>
          </a:p>
        </p:txBody>
      </p:sp>
      <p:pic>
        <p:nvPicPr>
          <p:cNvPr id="6" name="Picture 6"/>
          <p:cNvPicPr>
            <a:picLocks noChangeArrowheads="1"/>
          </p:cNvPicPr>
          <p:nvPr/>
        </p:nvPicPr>
        <p:blipFill>
          <a:blip r:embed="rId2" cstate="print"/>
          <a:srcRect/>
          <a:stretch>
            <a:fillRect/>
          </a:stretch>
        </p:blipFill>
        <p:spPr bwMode="auto">
          <a:xfrm>
            <a:off x="417513" y="6994525"/>
            <a:ext cx="900112" cy="252413"/>
          </a:xfrm>
          <a:prstGeom prst="rect">
            <a:avLst/>
          </a:prstGeom>
          <a:noFill/>
          <a:ln w="9525">
            <a:noFill/>
            <a:miter lim="800000"/>
            <a:headEnd/>
            <a:tailEnd/>
          </a:ln>
          <a:effectLst/>
        </p:spPr>
      </p:pic>
      <p:sp>
        <p:nvSpPr>
          <p:cNvPr id="9" name="Zástupný symbol pro text 8"/>
          <p:cNvSpPr>
            <a:spLocks noGrp="1"/>
          </p:cNvSpPr>
          <p:nvPr>
            <p:ph type="body" sz="quarter" idx="12"/>
          </p:nvPr>
        </p:nvSpPr>
        <p:spPr>
          <a:xfrm>
            <a:off x="846106" y="1620000"/>
            <a:ext cx="9215502" cy="5184000"/>
          </a:xfrm>
          <a:prstGeom prst="rect">
            <a:avLst/>
          </a:prstGeom>
        </p:spPr>
        <p:txBody>
          <a:bodyPr lIns="0" tIns="0" rIns="0" bIns="0"/>
          <a:lstStyle>
            <a:lvl1pPr marL="0" indent="-288000">
              <a:lnSpc>
                <a:spcPts val="3400"/>
              </a:lnSpc>
              <a:spcBef>
                <a:spcPts val="0"/>
              </a:spcBef>
              <a:buFont typeface="Arial" pitchFamily="34" charset="0"/>
              <a:buChar char="■"/>
              <a:defRPr sz="2400" baseline="0">
                <a:solidFill>
                  <a:srgbClr val="0071BC"/>
                </a:solidFill>
                <a:latin typeface="Arial" pitchFamily="34" charset="0"/>
                <a:cs typeface="Arial" pitchFamily="34" charset="0"/>
              </a:defRPr>
            </a:lvl1pPr>
            <a:lvl2pPr marL="720000" indent="-288000">
              <a:lnSpc>
                <a:spcPts val="3400"/>
              </a:lnSpc>
              <a:spcBef>
                <a:spcPts val="0"/>
              </a:spcBef>
              <a:buFont typeface="Arial" pitchFamily="34" charset="0"/>
              <a:buChar char="■"/>
              <a:defRPr sz="2000" baseline="0">
                <a:solidFill>
                  <a:srgbClr val="0071BC"/>
                </a:solidFill>
                <a:latin typeface="Arial" pitchFamily="34" charset="0"/>
                <a:cs typeface="Arial" pitchFamily="34" charset="0"/>
              </a:defRPr>
            </a:lvl2pPr>
            <a:lvl3pPr marL="1152000" indent="-288000">
              <a:lnSpc>
                <a:spcPts val="3400"/>
              </a:lnSpc>
              <a:spcBef>
                <a:spcPts val="0"/>
              </a:spcBef>
              <a:buFont typeface="Arial" pitchFamily="34" charset="0"/>
              <a:buChar char="■"/>
              <a:defRPr sz="1800" baseline="0">
                <a:solidFill>
                  <a:srgbClr val="0071BC"/>
                </a:solidFill>
                <a:latin typeface="Arial" pitchFamily="34" charset="0"/>
                <a:cs typeface="Arial" pitchFamily="34" charset="0"/>
              </a:defRPr>
            </a:lvl3pPr>
            <a:lvl4pPr marL="1825233" indent="-288000">
              <a:lnSpc>
                <a:spcPts val="3400"/>
              </a:lnSpc>
              <a:spcBef>
                <a:spcPts val="0"/>
              </a:spcBef>
              <a:buFont typeface="Arial" pitchFamily="34" charset="0"/>
              <a:buChar char="■"/>
              <a:defRPr>
                <a:solidFill>
                  <a:schemeClr val="bg1"/>
                </a:solidFill>
                <a:latin typeface="Arial" pitchFamily="34" charset="0"/>
                <a:cs typeface="Arial" pitchFamily="34" charset="0"/>
              </a:defRPr>
            </a:lvl4pPr>
            <a:lvl5pPr marL="2346728" indent="-288000">
              <a:lnSpc>
                <a:spcPts val="3400"/>
              </a:lnSpc>
              <a:spcBef>
                <a:spcPts val="0"/>
              </a:spcBef>
              <a:buFont typeface="Arial" pitchFamily="34" charset="0"/>
              <a:buChar char="■"/>
              <a:defRPr>
                <a:solidFill>
                  <a:schemeClr val="bg1"/>
                </a:solidFill>
                <a:latin typeface="Arial" pitchFamily="34" charset="0"/>
                <a:cs typeface="Arial" pitchFamily="34" charset="0"/>
              </a:defRPr>
            </a:lvl5pPr>
          </a:lstStyle>
          <a:p>
            <a:pPr lvl="0"/>
            <a:r>
              <a:rPr lang="cs-CZ" smtClean="0"/>
              <a:t>Upravte styly předlohy textu.</a:t>
            </a:r>
          </a:p>
          <a:p>
            <a:pPr lvl="1"/>
            <a:r>
              <a:rPr lang="cs-CZ" smtClean="0"/>
              <a:t>Druhá úroveň</a:t>
            </a:r>
          </a:p>
          <a:p>
            <a:pPr lvl="2"/>
            <a:r>
              <a:rPr lang="cs-CZ" smtClean="0"/>
              <a:t>Třetí úroveň</a:t>
            </a:r>
          </a:p>
        </p:txBody>
      </p:sp>
      <p:sp>
        <p:nvSpPr>
          <p:cNvPr id="5" name="Zástupný symbol pro text 5"/>
          <p:cNvSpPr>
            <a:spLocks noGrp="1"/>
          </p:cNvSpPr>
          <p:nvPr>
            <p:ph type="body" sz="quarter" idx="10"/>
          </p:nvPr>
        </p:nvSpPr>
        <p:spPr>
          <a:xfrm>
            <a:off x="846106" y="449068"/>
            <a:ext cx="9215502" cy="972000"/>
          </a:xfrm>
          <a:prstGeom prst="rect">
            <a:avLst/>
          </a:prstGeom>
        </p:spPr>
        <p:txBody>
          <a:bodyPr lIns="0" tIns="0" rIns="0" bIns="0"/>
          <a:lstStyle>
            <a:lvl1pPr marL="0" indent="0">
              <a:spcBef>
                <a:spcPts val="0"/>
              </a:spcBef>
              <a:buNone/>
              <a:defRPr sz="3000" b="1" kern="1200" cap="none" baseline="0">
                <a:solidFill>
                  <a:srgbClr val="0071BC"/>
                </a:solidFill>
                <a:latin typeface="Arial" pitchFamily="34" charset="0"/>
                <a:cs typeface="Arial" pitchFamily="34" charset="0"/>
              </a:defRPr>
            </a:lvl1pPr>
          </a:lstStyle>
          <a:p>
            <a:pPr lvl="0"/>
            <a:r>
              <a:rPr lang="cs-CZ" smtClean="0"/>
              <a:t>Upravte styly předlohy textu.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jekty 1">
    <p:spTree>
      <p:nvGrpSpPr>
        <p:cNvPr id="1" name=""/>
        <p:cNvGrpSpPr/>
        <p:nvPr/>
      </p:nvGrpSpPr>
      <p:grpSpPr>
        <a:xfrm>
          <a:off x="0" y="0"/>
          <a:ext cx="0" cy="0"/>
          <a:chOff x="0" y="0"/>
          <a:chExt cx="0" cy="0"/>
        </a:xfrm>
      </p:grpSpPr>
      <p:sp>
        <p:nvSpPr>
          <p:cNvPr id="4" name="TextovéPole 7"/>
          <p:cNvSpPr txBox="1">
            <a:spLocks noChangeArrowheads="1"/>
          </p:cNvSpPr>
          <p:nvPr/>
        </p:nvSpPr>
        <p:spPr bwMode="auto">
          <a:xfrm>
            <a:off x="9347200" y="7091363"/>
            <a:ext cx="714375" cy="190500"/>
          </a:xfrm>
          <a:prstGeom prst="rect">
            <a:avLst/>
          </a:prstGeom>
          <a:noFill/>
          <a:ln w="9525">
            <a:noFill/>
            <a:miter lim="800000"/>
            <a:headEnd/>
            <a:tailEnd/>
          </a:ln>
        </p:spPr>
        <p:txBody>
          <a:bodyPr lIns="0" tIns="0" rIns="0" bIns="0"/>
          <a:lstStyle/>
          <a:p>
            <a:pPr algn="r"/>
            <a:fld id="{A6009802-2072-4118-B64F-A2FA4801B952}" type="slidenum">
              <a:rPr lang="cs-CZ" altLang="cs-CZ" sz="1200" b="1">
                <a:solidFill>
                  <a:srgbClr val="0071BC"/>
                </a:solidFill>
                <a:latin typeface="Arial" charset="0"/>
              </a:rPr>
              <a:pPr algn="r"/>
              <a:t>‹#›</a:t>
            </a:fld>
            <a:endParaRPr lang="cs-CZ" altLang="cs-CZ" sz="1200" b="1" dirty="0">
              <a:solidFill>
                <a:srgbClr val="0071BC"/>
              </a:solidFill>
              <a:latin typeface="Arial" charset="0"/>
            </a:endParaRPr>
          </a:p>
        </p:txBody>
      </p:sp>
      <p:pic>
        <p:nvPicPr>
          <p:cNvPr id="6" name="Picture 6"/>
          <p:cNvPicPr>
            <a:picLocks noChangeArrowheads="1"/>
          </p:cNvPicPr>
          <p:nvPr/>
        </p:nvPicPr>
        <p:blipFill>
          <a:blip r:embed="rId2" cstate="print"/>
          <a:srcRect/>
          <a:stretch>
            <a:fillRect/>
          </a:stretch>
        </p:blipFill>
        <p:spPr bwMode="auto">
          <a:xfrm>
            <a:off x="417513" y="6994525"/>
            <a:ext cx="900112" cy="252413"/>
          </a:xfrm>
          <a:prstGeom prst="rect">
            <a:avLst/>
          </a:prstGeom>
          <a:noFill/>
          <a:ln w="9525">
            <a:noFill/>
            <a:miter lim="800000"/>
            <a:headEnd/>
            <a:tailEnd/>
          </a:ln>
          <a:effectLst/>
        </p:spPr>
      </p:pic>
      <p:sp>
        <p:nvSpPr>
          <p:cNvPr id="10" name="Zástupný symbol pro obsah 6"/>
          <p:cNvSpPr>
            <a:spLocks noGrp="1"/>
          </p:cNvSpPr>
          <p:nvPr>
            <p:ph sz="quarter" idx="11"/>
          </p:nvPr>
        </p:nvSpPr>
        <p:spPr>
          <a:xfrm>
            <a:off x="846106" y="1620000"/>
            <a:ext cx="9215502" cy="5184000"/>
          </a:xfrm>
          <a:prstGeom prst="rect">
            <a:avLst/>
          </a:prstGeom>
          <a:solidFill>
            <a:schemeClr val="bg1"/>
          </a:solidFill>
          <a:ln>
            <a:noFill/>
          </a:ln>
        </p:spPr>
        <p:txBody>
          <a:bodyPr/>
          <a:lstStyle>
            <a:lvl1pPr marL="0" indent="0">
              <a:buNone/>
              <a:defRPr sz="2000">
                <a:solidFill>
                  <a:schemeClr val="bg1"/>
                </a:solidFill>
                <a:latin typeface="Arial" pitchFamily="34" charset="0"/>
                <a:cs typeface="Arial" pitchFamily="34" charset="0"/>
              </a:defRPr>
            </a:lvl1pPr>
          </a:lstStyle>
          <a:p>
            <a:pPr lvl="0"/>
            <a:r>
              <a:rPr lang="cs-CZ" smtClean="0"/>
              <a:t>Upravte styly předlohy textu.</a:t>
            </a:r>
          </a:p>
        </p:txBody>
      </p:sp>
      <p:sp>
        <p:nvSpPr>
          <p:cNvPr id="5" name="Zástupný symbol pro text 5"/>
          <p:cNvSpPr>
            <a:spLocks noGrp="1"/>
          </p:cNvSpPr>
          <p:nvPr>
            <p:ph type="body" sz="quarter" idx="10"/>
          </p:nvPr>
        </p:nvSpPr>
        <p:spPr>
          <a:xfrm>
            <a:off x="846106" y="449068"/>
            <a:ext cx="9215502" cy="972000"/>
          </a:xfrm>
          <a:prstGeom prst="rect">
            <a:avLst/>
          </a:prstGeom>
        </p:spPr>
        <p:txBody>
          <a:bodyPr lIns="0" tIns="0" rIns="0" bIns="0"/>
          <a:lstStyle>
            <a:lvl1pPr marL="0" indent="0">
              <a:spcBef>
                <a:spcPts val="0"/>
              </a:spcBef>
              <a:buNone/>
              <a:defRPr sz="3000" b="1" kern="1200" cap="none" baseline="0">
                <a:solidFill>
                  <a:srgbClr val="0071BC"/>
                </a:solidFill>
                <a:latin typeface="Arial" pitchFamily="34" charset="0"/>
                <a:cs typeface="Arial" pitchFamily="34" charset="0"/>
              </a:defRPr>
            </a:lvl1pPr>
          </a:lstStyle>
          <a:p>
            <a:pPr lvl="0"/>
            <a:r>
              <a:rPr lang="cs-CZ" smtClean="0"/>
              <a:t>Upravte styly předlohy textu.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kty 2">
    <p:spTree>
      <p:nvGrpSpPr>
        <p:cNvPr id="1" name=""/>
        <p:cNvGrpSpPr/>
        <p:nvPr/>
      </p:nvGrpSpPr>
      <p:grpSpPr>
        <a:xfrm>
          <a:off x="0" y="0"/>
          <a:ext cx="0" cy="0"/>
          <a:chOff x="0" y="0"/>
          <a:chExt cx="0" cy="0"/>
        </a:xfrm>
      </p:grpSpPr>
      <p:sp>
        <p:nvSpPr>
          <p:cNvPr id="4" name="TextovéPole 7"/>
          <p:cNvSpPr txBox="1">
            <a:spLocks noChangeArrowheads="1"/>
          </p:cNvSpPr>
          <p:nvPr/>
        </p:nvSpPr>
        <p:spPr bwMode="auto">
          <a:xfrm>
            <a:off x="9347200" y="7091363"/>
            <a:ext cx="714375" cy="190500"/>
          </a:xfrm>
          <a:prstGeom prst="rect">
            <a:avLst/>
          </a:prstGeom>
          <a:noFill/>
          <a:ln w="9525">
            <a:noFill/>
            <a:miter lim="800000"/>
            <a:headEnd/>
            <a:tailEnd/>
          </a:ln>
        </p:spPr>
        <p:txBody>
          <a:bodyPr lIns="0" tIns="0" rIns="0" bIns="0"/>
          <a:lstStyle/>
          <a:p>
            <a:pPr algn="r"/>
            <a:fld id="{586C3552-325B-4C27-8420-E5F0FD666720}" type="slidenum">
              <a:rPr lang="cs-CZ" altLang="cs-CZ" sz="1200" b="1">
                <a:solidFill>
                  <a:srgbClr val="0071BC"/>
                </a:solidFill>
                <a:latin typeface="Arial" charset="0"/>
              </a:rPr>
              <a:pPr algn="r"/>
              <a:t>‹#›</a:t>
            </a:fld>
            <a:endParaRPr lang="cs-CZ" altLang="cs-CZ" sz="1200" b="1" dirty="0">
              <a:solidFill>
                <a:srgbClr val="0071BC"/>
              </a:solidFill>
              <a:latin typeface="Arial" charset="0"/>
            </a:endParaRPr>
          </a:p>
        </p:txBody>
      </p:sp>
      <p:pic>
        <p:nvPicPr>
          <p:cNvPr id="7" name="Picture 6"/>
          <p:cNvPicPr>
            <a:picLocks noChangeArrowheads="1"/>
          </p:cNvPicPr>
          <p:nvPr/>
        </p:nvPicPr>
        <p:blipFill>
          <a:blip r:embed="rId2" cstate="print"/>
          <a:srcRect/>
          <a:stretch>
            <a:fillRect/>
          </a:stretch>
        </p:blipFill>
        <p:spPr bwMode="auto">
          <a:xfrm>
            <a:off x="417513" y="6994525"/>
            <a:ext cx="900112" cy="252413"/>
          </a:xfrm>
          <a:prstGeom prst="rect">
            <a:avLst/>
          </a:prstGeom>
          <a:noFill/>
          <a:ln w="9525">
            <a:noFill/>
            <a:miter lim="800000"/>
            <a:headEnd/>
            <a:tailEnd/>
          </a:ln>
          <a:effectLst/>
        </p:spPr>
      </p:pic>
      <p:sp>
        <p:nvSpPr>
          <p:cNvPr id="5" name="Zástupný symbol pro text 5"/>
          <p:cNvSpPr>
            <a:spLocks noGrp="1"/>
          </p:cNvSpPr>
          <p:nvPr>
            <p:ph type="body" sz="quarter" idx="10"/>
          </p:nvPr>
        </p:nvSpPr>
        <p:spPr>
          <a:xfrm>
            <a:off x="846106" y="449068"/>
            <a:ext cx="9215502" cy="523251"/>
          </a:xfrm>
          <a:prstGeom prst="rect">
            <a:avLst/>
          </a:prstGeom>
        </p:spPr>
        <p:txBody>
          <a:bodyPr lIns="0" tIns="0" rIns="0" bIns="0"/>
          <a:lstStyle>
            <a:lvl1pPr marL="0" indent="0">
              <a:spcBef>
                <a:spcPts val="0"/>
              </a:spcBef>
              <a:buNone/>
              <a:defRPr sz="3000" b="1" kern="1200" cap="none" baseline="0">
                <a:solidFill>
                  <a:srgbClr val="0071BC"/>
                </a:solidFill>
                <a:latin typeface="Arial" pitchFamily="34" charset="0"/>
                <a:cs typeface="Arial" pitchFamily="34" charset="0"/>
              </a:defRPr>
            </a:lvl1pPr>
          </a:lstStyle>
          <a:p>
            <a:pPr lvl="0"/>
            <a:r>
              <a:rPr lang="cs-CZ" smtClean="0"/>
              <a:t>Upravte styly předlohy textu.</a:t>
            </a:r>
          </a:p>
        </p:txBody>
      </p:sp>
      <p:sp>
        <p:nvSpPr>
          <p:cNvPr id="6" name="Zástupný symbol pro obsah 6"/>
          <p:cNvSpPr>
            <a:spLocks noGrp="1"/>
          </p:cNvSpPr>
          <p:nvPr>
            <p:ph sz="quarter" idx="11"/>
          </p:nvPr>
        </p:nvSpPr>
        <p:spPr>
          <a:xfrm>
            <a:off x="846106" y="1224000"/>
            <a:ext cx="9215502" cy="5580000"/>
          </a:xfrm>
          <a:prstGeom prst="rect">
            <a:avLst/>
          </a:prstGeom>
          <a:solidFill>
            <a:schemeClr val="bg1"/>
          </a:solidFill>
          <a:ln>
            <a:noFill/>
          </a:ln>
        </p:spPr>
        <p:txBody>
          <a:bodyPr/>
          <a:lstStyle>
            <a:lvl1pPr marL="0" indent="0">
              <a:buNone/>
              <a:defRPr sz="2000">
                <a:solidFill>
                  <a:schemeClr val="bg1"/>
                </a:solidFill>
                <a:latin typeface="Arial" pitchFamily="34" charset="0"/>
                <a:cs typeface="Arial" pitchFamily="34" charset="0"/>
              </a:defRPr>
            </a:lvl1pPr>
          </a:lstStyle>
          <a:p>
            <a:pPr lvl="0"/>
            <a:r>
              <a:rPr lang="cs-CZ" smtClean="0"/>
              <a:t>Upravte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4" name="TextovéPole 7"/>
          <p:cNvSpPr txBox="1">
            <a:spLocks noChangeArrowheads="1"/>
          </p:cNvSpPr>
          <p:nvPr/>
        </p:nvSpPr>
        <p:spPr bwMode="auto">
          <a:xfrm>
            <a:off x="9347200" y="7091363"/>
            <a:ext cx="714375" cy="190500"/>
          </a:xfrm>
          <a:prstGeom prst="rect">
            <a:avLst/>
          </a:prstGeom>
          <a:noFill/>
          <a:ln w="9525">
            <a:noFill/>
            <a:miter lim="800000"/>
            <a:headEnd/>
            <a:tailEnd/>
          </a:ln>
        </p:spPr>
        <p:txBody>
          <a:bodyPr lIns="0" tIns="0" rIns="0" bIns="0"/>
          <a:lstStyle/>
          <a:p>
            <a:pPr algn="r"/>
            <a:fld id="{586C3552-325B-4C27-8420-E5F0FD666720}" type="slidenum">
              <a:rPr lang="cs-CZ" altLang="cs-CZ" sz="1200" b="1">
                <a:solidFill>
                  <a:srgbClr val="0071BC"/>
                </a:solidFill>
                <a:latin typeface="Arial" charset="0"/>
              </a:rPr>
              <a:pPr algn="r"/>
              <a:t>‹#›</a:t>
            </a:fld>
            <a:endParaRPr lang="cs-CZ" altLang="cs-CZ" sz="1200" b="1" dirty="0">
              <a:solidFill>
                <a:srgbClr val="0071BC"/>
              </a:solidFill>
              <a:latin typeface="Arial" charset="0"/>
            </a:endParaRPr>
          </a:p>
        </p:txBody>
      </p:sp>
      <p:pic>
        <p:nvPicPr>
          <p:cNvPr id="7" name="Picture 6"/>
          <p:cNvPicPr>
            <a:picLocks noChangeArrowheads="1"/>
          </p:cNvPicPr>
          <p:nvPr/>
        </p:nvPicPr>
        <p:blipFill>
          <a:blip r:embed="rId2" cstate="print"/>
          <a:srcRect/>
          <a:stretch>
            <a:fillRect/>
          </a:stretch>
        </p:blipFill>
        <p:spPr bwMode="auto">
          <a:xfrm>
            <a:off x="417513" y="6994525"/>
            <a:ext cx="900112" cy="252413"/>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děkování">
    <p:spTree>
      <p:nvGrpSpPr>
        <p:cNvPr id="1" name=""/>
        <p:cNvGrpSpPr/>
        <p:nvPr/>
      </p:nvGrpSpPr>
      <p:grpSpPr>
        <a:xfrm>
          <a:off x="0" y="0"/>
          <a:ext cx="0" cy="0"/>
          <a:chOff x="0" y="0"/>
          <a:chExt cx="0" cy="0"/>
        </a:xfrm>
      </p:grpSpPr>
      <p:sp>
        <p:nvSpPr>
          <p:cNvPr id="3" name="TextovéPole 7"/>
          <p:cNvSpPr txBox="1">
            <a:spLocks noChangeArrowheads="1"/>
          </p:cNvSpPr>
          <p:nvPr/>
        </p:nvSpPr>
        <p:spPr bwMode="auto">
          <a:xfrm>
            <a:off x="3024188" y="7091363"/>
            <a:ext cx="6149975" cy="190500"/>
          </a:xfrm>
          <a:prstGeom prst="rect">
            <a:avLst/>
          </a:prstGeom>
          <a:noFill/>
          <a:ln w="9525">
            <a:noFill/>
            <a:miter lim="800000"/>
            <a:headEnd/>
            <a:tailEnd/>
          </a:ln>
        </p:spPr>
        <p:txBody>
          <a:bodyPr lIns="0" tIns="0" rIns="0" bIns="0"/>
          <a:lstStyle/>
          <a:p>
            <a:r>
              <a:rPr lang="cs-CZ" altLang="cs-CZ" sz="1200" b="1" dirty="0">
                <a:solidFill>
                  <a:srgbClr val="0071BC"/>
                </a:solidFill>
                <a:latin typeface="Arial" charset="0"/>
              </a:rPr>
              <a:t>ČESKÝ STATISTICKÝ ÚŘAD  |  Na padesátém 81, 100 82 Praha 10  |  www.czso.cz</a:t>
            </a:r>
          </a:p>
        </p:txBody>
      </p:sp>
      <p:pic>
        <p:nvPicPr>
          <p:cNvPr id="5" name="Picture 4"/>
          <p:cNvPicPr>
            <a:picLocks noChangeAspect="1" noChangeArrowheads="1"/>
          </p:cNvPicPr>
          <p:nvPr/>
        </p:nvPicPr>
        <p:blipFill>
          <a:blip r:embed="rId2" cstate="print"/>
          <a:srcRect/>
          <a:stretch>
            <a:fillRect/>
          </a:stretch>
        </p:blipFill>
        <p:spPr bwMode="auto">
          <a:xfrm>
            <a:off x="1108075" y="1152525"/>
            <a:ext cx="3744913" cy="923925"/>
          </a:xfrm>
          <a:prstGeom prst="rect">
            <a:avLst/>
          </a:prstGeom>
          <a:noFill/>
          <a:ln w="9525">
            <a:noFill/>
            <a:miter lim="800000"/>
            <a:headEnd/>
            <a:tailEnd/>
          </a:ln>
          <a:effectLst/>
        </p:spPr>
      </p:pic>
      <p:sp>
        <p:nvSpPr>
          <p:cNvPr id="4" name="Zástupný symbol pro text 3"/>
          <p:cNvSpPr>
            <a:spLocks noGrp="1"/>
          </p:cNvSpPr>
          <p:nvPr>
            <p:ph type="body" sz="quarter" idx="10"/>
          </p:nvPr>
        </p:nvSpPr>
        <p:spPr>
          <a:xfrm>
            <a:off x="3006000" y="3960000"/>
            <a:ext cx="7020000" cy="1440000"/>
          </a:xfrm>
          <a:prstGeom prst="rect">
            <a:avLst/>
          </a:prstGeom>
        </p:spPr>
        <p:txBody>
          <a:bodyPr lIns="0" tIns="0" rIns="0" bIns="0">
            <a:noAutofit/>
          </a:bodyPr>
          <a:lstStyle>
            <a:lvl1pPr marL="0" indent="0">
              <a:spcBef>
                <a:spcPts val="0"/>
              </a:spcBef>
              <a:buNone/>
              <a:defRPr sz="4300" b="1" baseline="0">
                <a:solidFill>
                  <a:srgbClr val="0071BC"/>
                </a:solidFill>
                <a:latin typeface="Arial" pitchFamily="34" charset="0"/>
                <a:cs typeface="Arial" pitchFamily="34" charset="0"/>
              </a:defRPr>
            </a:lvl1pPr>
          </a:lstStyle>
          <a:p>
            <a:pPr lvl="0"/>
            <a:r>
              <a:rPr lang="cs-CZ" smtClean="0"/>
              <a:t>Upravte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Obdélník 4"/>
          <p:cNvSpPr/>
          <p:nvPr/>
        </p:nvSpPr>
        <p:spPr>
          <a:xfrm>
            <a:off x="0" y="0"/>
            <a:ext cx="10691813" cy="107950"/>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defTabSz="1042990"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5" r:id="rId6"/>
    <p:sldLayoutId id="2147483894" r:id="rId7"/>
  </p:sldLayoutIdLst>
  <p:timing>
    <p:tnLst>
      <p:par>
        <p:cTn id="1" dur="indefinite" restart="never" nodeType="tmRoot"/>
      </p:par>
    </p:tnLst>
  </p:timing>
  <p:txStyles>
    <p:titleStyle>
      <a:lvl1pPr algn="ctr" defTabSz="1042988" rtl="0" eaLnBrk="1" fontAlgn="base" hangingPunct="1">
        <a:spcBef>
          <a:spcPct val="0"/>
        </a:spcBef>
        <a:spcAft>
          <a:spcPct val="0"/>
        </a:spcAft>
        <a:defRPr sz="5000" kern="1200">
          <a:solidFill>
            <a:schemeClr val="tx1"/>
          </a:solidFill>
          <a:latin typeface="+mj-lt"/>
          <a:ea typeface="+mj-ea"/>
          <a:cs typeface="+mj-cs"/>
        </a:defRPr>
      </a:lvl1pPr>
      <a:lvl2pPr algn="ctr" defTabSz="1042988" rtl="0" eaLnBrk="1" fontAlgn="base" hangingPunct="1">
        <a:spcBef>
          <a:spcPct val="0"/>
        </a:spcBef>
        <a:spcAft>
          <a:spcPct val="0"/>
        </a:spcAft>
        <a:defRPr sz="5000">
          <a:solidFill>
            <a:schemeClr val="tx1"/>
          </a:solidFill>
          <a:latin typeface="Calibri" pitchFamily="34" charset="0"/>
        </a:defRPr>
      </a:lvl2pPr>
      <a:lvl3pPr algn="ctr" defTabSz="1042988" rtl="0" eaLnBrk="1" fontAlgn="base" hangingPunct="1">
        <a:spcBef>
          <a:spcPct val="0"/>
        </a:spcBef>
        <a:spcAft>
          <a:spcPct val="0"/>
        </a:spcAft>
        <a:defRPr sz="5000">
          <a:solidFill>
            <a:schemeClr val="tx1"/>
          </a:solidFill>
          <a:latin typeface="Calibri" pitchFamily="34" charset="0"/>
        </a:defRPr>
      </a:lvl3pPr>
      <a:lvl4pPr algn="ctr" defTabSz="1042988" rtl="0" eaLnBrk="1" fontAlgn="base" hangingPunct="1">
        <a:spcBef>
          <a:spcPct val="0"/>
        </a:spcBef>
        <a:spcAft>
          <a:spcPct val="0"/>
        </a:spcAft>
        <a:defRPr sz="5000">
          <a:solidFill>
            <a:schemeClr val="tx1"/>
          </a:solidFill>
          <a:latin typeface="Calibri" pitchFamily="34" charset="0"/>
        </a:defRPr>
      </a:lvl4pPr>
      <a:lvl5pPr algn="ctr" defTabSz="1042988" rtl="0" eaLnBrk="1" fontAlgn="base" hangingPunct="1">
        <a:spcBef>
          <a:spcPct val="0"/>
        </a:spcBef>
        <a:spcAft>
          <a:spcPct val="0"/>
        </a:spcAft>
        <a:defRPr sz="5000">
          <a:solidFill>
            <a:schemeClr val="tx1"/>
          </a:solidFill>
          <a:latin typeface="Calibri" pitchFamily="34" charset="0"/>
        </a:defRPr>
      </a:lvl5pPr>
      <a:lvl6pPr marL="457200" algn="ctr" defTabSz="1042988" rtl="0" eaLnBrk="1" fontAlgn="base" hangingPunct="1">
        <a:spcBef>
          <a:spcPct val="0"/>
        </a:spcBef>
        <a:spcAft>
          <a:spcPct val="0"/>
        </a:spcAft>
        <a:defRPr sz="5000">
          <a:solidFill>
            <a:schemeClr val="tx1"/>
          </a:solidFill>
          <a:latin typeface="Calibri" pitchFamily="34" charset="0"/>
        </a:defRPr>
      </a:lvl6pPr>
      <a:lvl7pPr marL="914400" algn="ctr" defTabSz="1042988" rtl="0" eaLnBrk="1" fontAlgn="base" hangingPunct="1">
        <a:spcBef>
          <a:spcPct val="0"/>
        </a:spcBef>
        <a:spcAft>
          <a:spcPct val="0"/>
        </a:spcAft>
        <a:defRPr sz="5000">
          <a:solidFill>
            <a:schemeClr val="tx1"/>
          </a:solidFill>
          <a:latin typeface="Calibri" pitchFamily="34" charset="0"/>
        </a:defRPr>
      </a:lvl7pPr>
      <a:lvl8pPr marL="1371600" algn="ctr" defTabSz="1042988" rtl="0" eaLnBrk="1" fontAlgn="base" hangingPunct="1">
        <a:spcBef>
          <a:spcPct val="0"/>
        </a:spcBef>
        <a:spcAft>
          <a:spcPct val="0"/>
        </a:spcAft>
        <a:defRPr sz="5000">
          <a:solidFill>
            <a:schemeClr val="tx1"/>
          </a:solidFill>
          <a:latin typeface="Calibri" pitchFamily="34" charset="0"/>
        </a:defRPr>
      </a:lvl8pPr>
      <a:lvl9pPr marL="1828800" algn="ctr" defTabSz="1042988" rtl="0" eaLnBrk="1" fontAlgn="base" hangingPunct="1">
        <a:spcBef>
          <a:spcPct val="0"/>
        </a:spcBef>
        <a:spcAft>
          <a:spcPct val="0"/>
        </a:spcAft>
        <a:defRPr sz="5000">
          <a:solidFill>
            <a:schemeClr val="tx1"/>
          </a:solidFill>
          <a:latin typeface="Calibri" pitchFamily="34" charset="0"/>
        </a:defRPr>
      </a:lvl9pPr>
    </p:titleStyle>
    <p:bodyStyle>
      <a:lvl1pPr marL="390525" indent="-390525" algn="l" defTabSz="1042988" rtl="0" eaLnBrk="1" fontAlgn="base" hangingPunct="1">
        <a:spcBef>
          <a:spcPct val="20000"/>
        </a:spcBef>
        <a:spcAft>
          <a:spcPct val="0"/>
        </a:spcAft>
        <a:buFont typeface="Arial" charset="0"/>
        <a:buChar char="•"/>
        <a:defRPr sz="3700" kern="1200">
          <a:solidFill>
            <a:schemeClr val="tx1"/>
          </a:solidFill>
          <a:latin typeface="+mn-lt"/>
          <a:ea typeface="+mn-ea"/>
          <a:cs typeface="+mn-cs"/>
        </a:defRPr>
      </a:lvl1pPr>
      <a:lvl2pPr marL="846138" indent="-325438" algn="l" defTabSz="1042988" rtl="0" eaLnBrk="1" fontAlgn="base" hangingPunct="1">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2988" rtl="0" eaLnBrk="1" fontAlgn="base" hangingPunct="1">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2988" rtl="0" eaLnBrk="1" fontAlgn="base" hangingPunct="1">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2988" rtl="0" eaLnBrk="1" fontAlgn="base" hangingPunct="1">
        <a:spcBef>
          <a:spcPct val="20000"/>
        </a:spcBef>
        <a:spcAft>
          <a:spcPct val="0"/>
        </a:spcAft>
        <a:buFont typeface="Arial" charset="0"/>
        <a:buChar char="»"/>
        <a:defRPr sz="2300" kern="1200">
          <a:solidFill>
            <a:schemeClr val="tx1"/>
          </a:solidFill>
          <a:latin typeface="+mn-lt"/>
          <a:ea typeface="+mn-ea"/>
          <a:cs typeface="+mn-cs"/>
        </a:defRPr>
      </a:lvl5pPr>
      <a:lvl6pPr marL="2868222"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718"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213"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708" indent="-260748" algn="l" defTabSz="104299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2990" rtl="0" eaLnBrk="1" latinLnBrk="0" hangingPunct="1">
        <a:defRPr sz="2100" kern="1200">
          <a:solidFill>
            <a:schemeClr val="tx1"/>
          </a:solidFill>
          <a:latin typeface="+mn-lt"/>
          <a:ea typeface="+mn-ea"/>
          <a:cs typeface="+mn-cs"/>
        </a:defRPr>
      </a:lvl1pPr>
      <a:lvl2pPr marL="521495" algn="l" defTabSz="1042990" rtl="0" eaLnBrk="1" latinLnBrk="0" hangingPunct="1">
        <a:defRPr sz="2100" kern="1200">
          <a:solidFill>
            <a:schemeClr val="tx1"/>
          </a:solidFill>
          <a:latin typeface="+mn-lt"/>
          <a:ea typeface="+mn-ea"/>
          <a:cs typeface="+mn-cs"/>
        </a:defRPr>
      </a:lvl2pPr>
      <a:lvl3pPr marL="1042990" algn="l" defTabSz="1042990" rtl="0" eaLnBrk="1" latinLnBrk="0" hangingPunct="1">
        <a:defRPr sz="2100" kern="1200">
          <a:solidFill>
            <a:schemeClr val="tx1"/>
          </a:solidFill>
          <a:latin typeface="+mn-lt"/>
          <a:ea typeface="+mn-ea"/>
          <a:cs typeface="+mn-cs"/>
        </a:defRPr>
      </a:lvl3pPr>
      <a:lvl4pPr marL="1564485" algn="l" defTabSz="1042990" rtl="0" eaLnBrk="1" latinLnBrk="0" hangingPunct="1">
        <a:defRPr sz="2100" kern="1200">
          <a:solidFill>
            <a:schemeClr val="tx1"/>
          </a:solidFill>
          <a:latin typeface="+mn-lt"/>
          <a:ea typeface="+mn-ea"/>
          <a:cs typeface="+mn-cs"/>
        </a:defRPr>
      </a:lvl4pPr>
      <a:lvl5pPr marL="2085981" algn="l" defTabSz="1042990" rtl="0" eaLnBrk="1" latinLnBrk="0" hangingPunct="1">
        <a:defRPr sz="2100" kern="1200">
          <a:solidFill>
            <a:schemeClr val="tx1"/>
          </a:solidFill>
          <a:latin typeface="+mn-lt"/>
          <a:ea typeface="+mn-ea"/>
          <a:cs typeface="+mn-cs"/>
        </a:defRPr>
      </a:lvl5pPr>
      <a:lvl6pPr marL="2607476" algn="l" defTabSz="1042990" rtl="0" eaLnBrk="1" latinLnBrk="0" hangingPunct="1">
        <a:defRPr sz="2100" kern="1200">
          <a:solidFill>
            <a:schemeClr val="tx1"/>
          </a:solidFill>
          <a:latin typeface="+mn-lt"/>
          <a:ea typeface="+mn-ea"/>
          <a:cs typeface="+mn-cs"/>
        </a:defRPr>
      </a:lvl6pPr>
      <a:lvl7pPr marL="3128970" algn="l" defTabSz="1042990" rtl="0" eaLnBrk="1" latinLnBrk="0" hangingPunct="1">
        <a:defRPr sz="2100" kern="1200">
          <a:solidFill>
            <a:schemeClr val="tx1"/>
          </a:solidFill>
          <a:latin typeface="+mn-lt"/>
          <a:ea typeface="+mn-ea"/>
          <a:cs typeface="+mn-cs"/>
        </a:defRPr>
      </a:lvl7pPr>
      <a:lvl8pPr marL="3650465" algn="l" defTabSz="1042990" rtl="0" eaLnBrk="1" latinLnBrk="0" hangingPunct="1">
        <a:defRPr sz="2100" kern="1200">
          <a:solidFill>
            <a:schemeClr val="tx1"/>
          </a:solidFill>
          <a:latin typeface="+mn-lt"/>
          <a:ea typeface="+mn-ea"/>
          <a:cs typeface="+mn-cs"/>
        </a:defRPr>
      </a:lvl8pPr>
      <a:lvl9pPr marL="4171960" algn="l" defTabSz="104299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7" Type="http://schemas.openxmlformats.org/officeDocument/2006/relationships/chart" Target="../charts/chart13.xml"/><Relationship Id="rId2" Type="http://schemas.openxmlformats.org/officeDocument/2006/relationships/chart" Target="../charts/chart8.xml"/><Relationship Id="rId1" Type="http://schemas.openxmlformats.org/officeDocument/2006/relationships/slideLayout" Target="../slideLayouts/slideLayout4.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microsoft.com/office/2014/relationships/chartEx" Target="../charts/chartEx4.xml"/><Relationship Id="rId1" Type="http://schemas.openxmlformats.org/officeDocument/2006/relationships/slideLayout" Target="../slideLayouts/slideLayout4.xml"/><Relationship Id="rId5" Type="http://schemas.openxmlformats.org/officeDocument/2006/relationships/image" Target="../media/image19.png"/><Relationship Id="rId4" Type="http://schemas.microsoft.com/office/2014/relationships/chartEx" Target="../charts/chartEx5.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5.xml.rels><?xml version="1.0" encoding="UTF-8" standalone="yes"?>
<Relationships xmlns="http://schemas.openxmlformats.org/package/2006/relationships"><Relationship Id="rId8" Type="http://schemas.openxmlformats.org/officeDocument/2006/relationships/image" Target="../media/image24.gif"/><Relationship Id="rId3" Type="http://schemas.openxmlformats.org/officeDocument/2006/relationships/image" Target="../media/image20.png"/><Relationship Id="rId7" Type="http://schemas.openxmlformats.org/officeDocument/2006/relationships/image" Target="file:///D:\Dokumenty\A_ZO_PP\Infor\a\ro&#269;n&#237;\analyza_sousedni_staty\mapy\vlajka-polsko-200.gi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3.gif"/><Relationship Id="rId5" Type="http://schemas.openxmlformats.org/officeDocument/2006/relationships/image" Target="../media/image22.gif"/><Relationship Id="rId4" Type="http://schemas.openxmlformats.org/officeDocument/2006/relationships/image" Target="../media/image21.gif"/></Relationships>
</file>

<file path=ppt/slides/_rels/slide16.xml.rels><?xml version="1.0" encoding="UTF-8" standalone="yes"?>
<Relationships xmlns="http://schemas.openxmlformats.org/package/2006/relationships"><Relationship Id="rId8" Type="http://schemas.openxmlformats.org/officeDocument/2006/relationships/chart" Target="../charts/chart23.xml"/><Relationship Id="rId3" Type="http://schemas.openxmlformats.org/officeDocument/2006/relationships/chart" Target="../charts/chart18.xml"/><Relationship Id="rId7" Type="http://schemas.openxmlformats.org/officeDocument/2006/relationships/chart" Target="../charts/chart2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chart" Target="../charts/chart21.xml"/><Relationship Id="rId11" Type="http://schemas.openxmlformats.org/officeDocument/2006/relationships/chart" Target="../charts/chart26.xml"/><Relationship Id="rId5" Type="http://schemas.openxmlformats.org/officeDocument/2006/relationships/chart" Target="../charts/chart20.xml"/><Relationship Id="rId10" Type="http://schemas.openxmlformats.org/officeDocument/2006/relationships/chart" Target="../charts/chart25.xml"/><Relationship Id="rId4" Type="http://schemas.openxmlformats.org/officeDocument/2006/relationships/chart" Target="../charts/chart19.xml"/><Relationship Id="rId9" Type="http://schemas.openxmlformats.org/officeDocument/2006/relationships/chart" Target="../charts/char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microsoft.com/office/2014/relationships/chartEx" Target="../charts/chartEx3.xml"/><Relationship Id="rId3" Type="http://schemas.microsoft.com/office/2014/relationships/chartEx" Target="../charts/chartEx1.xml"/><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14/relationships/chartEx" Target="../charts/chartEx2.xml"/><Relationship Id="rId5" Type="http://schemas.openxmlformats.org/officeDocument/2006/relationships/image" Target="../media/image15.png"/><Relationship Id="rId10" Type="http://schemas.openxmlformats.org/officeDocument/2006/relationships/chart" Target="../charts/chart7.xml"/><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text 1"/>
          <p:cNvSpPr>
            <a:spLocks noGrp="1"/>
          </p:cNvSpPr>
          <p:nvPr>
            <p:ph type="body" sz="quarter" idx="11"/>
          </p:nvPr>
        </p:nvSpPr>
        <p:spPr bwMode="auto">
          <a:xfrm>
            <a:off x="3006725" y="5040313"/>
            <a:ext cx="7019925" cy="1116582"/>
          </a:xfrm>
          <a:noFill/>
          <a:ln>
            <a:miter lim="800000"/>
            <a:headEnd/>
            <a:tailEnd/>
          </a:ln>
        </p:spPr>
        <p:txBody>
          <a:bodyPr vert="horz" wrap="square" numCol="1" anchor="t" anchorCtr="0" compatLnSpc="1">
            <a:prstTxWarp prst="textNoShape">
              <a:avLst/>
            </a:prstTxWarp>
          </a:bodyPr>
          <a:lstStyle/>
          <a:p>
            <a:pPr>
              <a:spcBef>
                <a:spcPct val="0"/>
              </a:spcBef>
            </a:pPr>
            <a:r>
              <a:rPr lang="cs-CZ" altLang="cs-CZ" sz="2400" dirty="0" smtClean="0">
                <a:latin typeface="Arial" charset="0"/>
                <a:cs typeface="Arial" charset="0"/>
              </a:rPr>
              <a:t>Miluše Kavěnová</a:t>
            </a:r>
          </a:p>
          <a:p>
            <a:pPr>
              <a:spcBef>
                <a:spcPct val="0"/>
              </a:spcBef>
            </a:pPr>
            <a:r>
              <a:rPr lang="cs-CZ" altLang="cs-CZ" sz="2400" dirty="0" smtClean="0">
                <a:latin typeface="Arial" charset="0"/>
                <a:cs typeface="Arial" charset="0"/>
              </a:rPr>
              <a:t>Vladimír Cába</a:t>
            </a:r>
          </a:p>
        </p:txBody>
      </p:sp>
      <p:sp>
        <p:nvSpPr>
          <p:cNvPr id="3" name="Zástupný symbol pro text 2"/>
          <p:cNvSpPr>
            <a:spLocks noGrp="1"/>
          </p:cNvSpPr>
          <p:nvPr>
            <p:ph type="body" sz="quarter" idx="12"/>
          </p:nvPr>
        </p:nvSpPr>
        <p:spPr>
          <a:xfrm>
            <a:off x="3006724" y="3167423"/>
            <a:ext cx="7164512" cy="1764878"/>
          </a:xfrm>
        </p:spPr>
        <p:txBody>
          <a:bodyPr/>
          <a:lstStyle/>
          <a:p>
            <a:pPr>
              <a:lnSpc>
                <a:spcPct val="114000"/>
              </a:lnSpc>
              <a:defRPr/>
            </a:pPr>
            <a:r>
              <a:rPr lang="cs-CZ" sz="2900" cap="small" dirty="0"/>
              <a:t>20 LET ČESKA V EU Z POHLEDU ZAHRANIČNÍHO OBCHODU SE ZBOŽÍM</a:t>
            </a:r>
          </a:p>
          <a:p>
            <a:pPr>
              <a:defRPr/>
            </a:pPr>
            <a:r>
              <a:rPr lang="cs-CZ" sz="3600" cap="small" dirty="0" smtClean="0"/>
              <a:t/>
            </a:r>
            <a:br>
              <a:rPr lang="cs-CZ" sz="3600" cap="small" dirty="0" smtClean="0"/>
            </a:br>
            <a:endParaRPr lang="cs-CZ" sz="3600" cap="small" dirty="0"/>
          </a:p>
        </p:txBody>
      </p:sp>
      <p:sp>
        <p:nvSpPr>
          <p:cNvPr id="8196" name="Zástupný symbol pro text 3"/>
          <p:cNvSpPr>
            <a:spLocks noGrp="1"/>
          </p:cNvSpPr>
          <p:nvPr>
            <p:ph type="body" sz="quarter" idx="13"/>
          </p:nvPr>
        </p:nvSpPr>
        <p:spPr bwMode="auto">
          <a:xfrm>
            <a:off x="3006724" y="6372920"/>
            <a:ext cx="7019925" cy="504056"/>
          </a:xfrm>
          <a:noFill/>
          <a:ln>
            <a:miter lim="800000"/>
            <a:headEnd/>
            <a:tailEnd/>
          </a:ln>
        </p:spPr>
        <p:txBody>
          <a:bodyPr vert="horz" wrap="square" numCol="1" anchor="t" anchorCtr="0" compatLnSpc="1">
            <a:prstTxWarp prst="textNoShape">
              <a:avLst/>
            </a:prstTxWarp>
          </a:bodyPr>
          <a:lstStyle/>
          <a:p>
            <a:pPr>
              <a:spcBef>
                <a:spcPct val="0"/>
              </a:spcBef>
            </a:pPr>
            <a:r>
              <a:rPr lang="cs-CZ" altLang="cs-CZ" sz="1800" dirty="0" smtClean="0">
                <a:latin typeface="Arial" charset="0"/>
                <a:cs typeface="Arial" charset="0"/>
              </a:rPr>
              <a:t>Tisková konference, 14. března 2024, Praha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text 2"/>
          <p:cNvSpPr>
            <a:spLocks noGrp="1"/>
          </p:cNvSpPr>
          <p:nvPr>
            <p:ph type="body" sz="quarter" idx="10"/>
          </p:nvPr>
        </p:nvSpPr>
        <p:spPr bwMode="auto">
          <a:xfrm>
            <a:off x="846138" y="387618"/>
            <a:ext cx="9215437" cy="971550"/>
          </a:xfrm>
          <a:noFill/>
          <a:ln>
            <a:miter lim="800000"/>
            <a:headEnd/>
            <a:tailEnd/>
          </a:ln>
        </p:spPr>
        <p:txBody>
          <a:bodyPr vert="horz" wrap="square" numCol="1" anchor="t" anchorCtr="0" compatLnSpc="1">
            <a:prstTxWarp prst="textNoShape">
              <a:avLst/>
            </a:prstTxWarp>
          </a:bodyPr>
          <a:lstStyle/>
          <a:p>
            <a:pPr>
              <a:spcBef>
                <a:spcPct val="0"/>
              </a:spcBef>
            </a:pPr>
            <a:r>
              <a:rPr lang="cs-CZ" altLang="cs-CZ" dirty="0" smtClean="0">
                <a:latin typeface="Arial" charset="0"/>
                <a:cs typeface="Arial" charset="0"/>
              </a:rPr>
              <a:t>Vývoz, dovoz a bilance s vybranými státy</a:t>
            </a:r>
          </a:p>
        </p:txBody>
      </p:sp>
      <p:sp>
        <p:nvSpPr>
          <p:cNvPr id="9" name="TextovéPole 8"/>
          <p:cNvSpPr txBox="1"/>
          <p:nvPr/>
        </p:nvSpPr>
        <p:spPr>
          <a:xfrm>
            <a:off x="4769780" y="1154711"/>
            <a:ext cx="1368152" cy="432048"/>
          </a:xfrm>
          <a:prstGeom prst="rect">
            <a:avLst/>
          </a:prstGeom>
          <a:noFill/>
        </p:spPr>
        <p:txBody>
          <a:bodyPr wrap="square" lIns="0" tIns="0" rIns="0" bIns="0" rtlCol="0">
            <a:noAutofit/>
          </a:bodyPr>
          <a:lstStyle/>
          <a:p>
            <a:pPr algn="ctr"/>
            <a:r>
              <a:rPr lang="cs-CZ" sz="2000" b="1" cap="all" dirty="0" smtClean="0">
                <a:solidFill>
                  <a:srgbClr val="0070C0"/>
                </a:solidFill>
                <a:latin typeface="Arial" pitchFamily="34" charset="0"/>
                <a:cs typeface="Arial" pitchFamily="34" charset="0"/>
              </a:rPr>
              <a:t>2004 - 2023</a:t>
            </a:r>
            <a:endParaRPr lang="cs-CZ" sz="2000" b="1" cap="all" dirty="0">
              <a:solidFill>
                <a:srgbClr val="0070C0"/>
              </a:solidFill>
              <a:latin typeface="Arial" pitchFamily="34" charset="0"/>
              <a:cs typeface="Arial" pitchFamily="34" charset="0"/>
            </a:endParaRPr>
          </a:p>
        </p:txBody>
      </p:sp>
      <p:sp>
        <p:nvSpPr>
          <p:cNvPr id="13" name="TextovéPole 1"/>
          <p:cNvSpPr txBox="1"/>
          <p:nvPr/>
        </p:nvSpPr>
        <p:spPr>
          <a:xfrm>
            <a:off x="9295356" y="1796369"/>
            <a:ext cx="943619" cy="40341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cs-CZ" b="1" dirty="0">
                <a:latin typeface="Arial" pitchFamily="34" charset="0"/>
                <a:cs typeface="Arial" pitchFamily="34" charset="0"/>
              </a:rPr>
              <a:t>v mld. Kč</a:t>
            </a:r>
          </a:p>
        </p:txBody>
      </p:sp>
      <p:graphicFrame>
        <p:nvGraphicFramePr>
          <p:cNvPr id="17" name="Graf 16"/>
          <p:cNvGraphicFramePr>
            <a:graphicFrameLocks/>
          </p:cNvGraphicFramePr>
          <p:nvPr>
            <p:extLst>
              <p:ext uri="{D42A27DB-BD31-4B8C-83A1-F6EECF244321}">
                <p14:modId xmlns:p14="http://schemas.microsoft.com/office/powerpoint/2010/main" val="2088296896"/>
              </p:ext>
            </p:extLst>
          </p:nvPr>
        </p:nvGraphicFramePr>
        <p:xfrm>
          <a:off x="522164" y="1980431"/>
          <a:ext cx="3147903" cy="2044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Graf 17"/>
          <p:cNvGraphicFramePr>
            <a:graphicFrameLocks/>
          </p:cNvGraphicFramePr>
          <p:nvPr>
            <p:extLst>
              <p:ext uri="{D42A27DB-BD31-4B8C-83A1-F6EECF244321}">
                <p14:modId xmlns:p14="http://schemas.microsoft.com/office/powerpoint/2010/main" val="484000984"/>
              </p:ext>
            </p:extLst>
          </p:nvPr>
        </p:nvGraphicFramePr>
        <p:xfrm>
          <a:off x="3739503" y="1959710"/>
          <a:ext cx="3294112" cy="247154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ovéPole 1"/>
          <p:cNvSpPr txBox="1"/>
          <p:nvPr/>
        </p:nvSpPr>
        <p:spPr>
          <a:xfrm>
            <a:off x="1484047" y="1671678"/>
            <a:ext cx="1224136" cy="288032"/>
          </a:xfrm>
          <a:prstGeom prst="rect">
            <a:avLst/>
          </a:prstGeom>
          <a:noFill/>
        </p:spPr>
        <p:txBody>
          <a:bodyPr wrap="square" lIns="0" tIns="0" rIns="0" bIns="0" rtlCol="0">
            <a:noAutofit/>
          </a:bodyPr>
          <a:lstStyle/>
          <a:p>
            <a:pPr algn="ctr"/>
            <a:r>
              <a:rPr lang="cs-CZ" sz="1400" b="1" dirty="0" smtClean="0">
                <a:solidFill>
                  <a:srgbClr val="0071BC"/>
                </a:solidFill>
                <a:latin typeface="Arial" pitchFamily="34" charset="0"/>
                <a:cs typeface="Arial" pitchFamily="34" charset="0"/>
              </a:rPr>
              <a:t>Francie</a:t>
            </a:r>
            <a:endParaRPr lang="cs-CZ" sz="1400" b="1" dirty="0">
              <a:solidFill>
                <a:srgbClr val="0071BC"/>
              </a:solidFill>
              <a:latin typeface="Arial" pitchFamily="34" charset="0"/>
              <a:cs typeface="Arial" pitchFamily="34" charset="0"/>
            </a:endParaRPr>
          </a:p>
        </p:txBody>
      </p:sp>
      <p:sp>
        <p:nvSpPr>
          <p:cNvPr id="19" name="TextovéPole 18"/>
          <p:cNvSpPr txBox="1"/>
          <p:nvPr/>
        </p:nvSpPr>
        <p:spPr>
          <a:xfrm>
            <a:off x="4841788" y="1671678"/>
            <a:ext cx="1224136" cy="288032"/>
          </a:xfrm>
          <a:prstGeom prst="rect">
            <a:avLst/>
          </a:prstGeom>
          <a:noFill/>
        </p:spPr>
        <p:txBody>
          <a:bodyPr wrap="square" lIns="0" tIns="0" rIns="0" bIns="0" rtlCol="0">
            <a:noAutofit/>
          </a:bodyPr>
          <a:lstStyle/>
          <a:p>
            <a:pPr algn="ctr"/>
            <a:r>
              <a:rPr lang="cs-CZ" sz="1400" b="1" dirty="0" smtClean="0">
                <a:solidFill>
                  <a:srgbClr val="0071BC"/>
                </a:solidFill>
                <a:latin typeface="Arial" pitchFamily="34" charset="0"/>
                <a:cs typeface="Arial" pitchFamily="34" charset="0"/>
              </a:rPr>
              <a:t>Rakousko</a:t>
            </a:r>
            <a:endParaRPr lang="cs-CZ" sz="1400" b="1" dirty="0">
              <a:solidFill>
                <a:srgbClr val="0071BC"/>
              </a:solidFill>
              <a:latin typeface="Arial" pitchFamily="34" charset="0"/>
              <a:cs typeface="Arial" pitchFamily="34" charset="0"/>
            </a:endParaRPr>
          </a:p>
        </p:txBody>
      </p:sp>
      <p:sp>
        <p:nvSpPr>
          <p:cNvPr id="20" name="TextovéPole 19"/>
          <p:cNvSpPr txBox="1"/>
          <p:nvPr/>
        </p:nvSpPr>
        <p:spPr>
          <a:xfrm>
            <a:off x="8299028" y="4176367"/>
            <a:ext cx="1224136" cy="288032"/>
          </a:xfrm>
          <a:prstGeom prst="rect">
            <a:avLst/>
          </a:prstGeom>
          <a:noFill/>
        </p:spPr>
        <p:txBody>
          <a:bodyPr wrap="square" lIns="0" tIns="0" rIns="0" bIns="0" rtlCol="0">
            <a:noAutofit/>
          </a:bodyPr>
          <a:lstStyle/>
          <a:p>
            <a:pPr algn="ctr"/>
            <a:r>
              <a:rPr lang="cs-CZ" sz="1400" b="1" dirty="0" smtClean="0">
                <a:solidFill>
                  <a:srgbClr val="0071BC"/>
                </a:solidFill>
                <a:latin typeface="Arial" pitchFamily="34" charset="0"/>
                <a:cs typeface="Arial" pitchFamily="34" charset="0"/>
              </a:rPr>
              <a:t>Maďarsko</a:t>
            </a:r>
            <a:endParaRPr lang="cs-CZ" sz="1400" b="1" dirty="0">
              <a:solidFill>
                <a:srgbClr val="0071BC"/>
              </a:solidFill>
              <a:latin typeface="Arial" pitchFamily="34" charset="0"/>
              <a:cs typeface="Arial" pitchFamily="34" charset="0"/>
            </a:endParaRPr>
          </a:p>
        </p:txBody>
      </p:sp>
      <p:graphicFrame>
        <p:nvGraphicFramePr>
          <p:cNvPr id="21" name="Graf 20"/>
          <p:cNvGraphicFramePr>
            <a:graphicFrameLocks/>
          </p:cNvGraphicFramePr>
          <p:nvPr>
            <p:extLst>
              <p:ext uri="{D42A27DB-BD31-4B8C-83A1-F6EECF244321}">
                <p14:modId xmlns:p14="http://schemas.microsoft.com/office/powerpoint/2010/main" val="3640445993"/>
              </p:ext>
            </p:extLst>
          </p:nvPr>
        </p:nvGraphicFramePr>
        <p:xfrm>
          <a:off x="522164" y="4458235"/>
          <a:ext cx="3158413" cy="2130708"/>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ovéPole 21"/>
          <p:cNvSpPr txBox="1"/>
          <p:nvPr/>
        </p:nvSpPr>
        <p:spPr>
          <a:xfrm>
            <a:off x="1501834" y="4210050"/>
            <a:ext cx="1224136" cy="288032"/>
          </a:xfrm>
          <a:prstGeom prst="rect">
            <a:avLst/>
          </a:prstGeom>
          <a:noFill/>
        </p:spPr>
        <p:txBody>
          <a:bodyPr wrap="square" lIns="0" tIns="0" rIns="0" bIns="0" rtlCol="0">
            <a:noAutofit/>
          </a:bodyPr>
          <a:lstStyle/>
          <a:p>
            <a:pPr algn="ctr"/>
            <a:r>
              <a:rPr lang="cs-CZ" sz="1400" b="1" dirty="0" smtClean="0">
                <a:solidFill>
                  <a:srgbClr val="0071BC"/>
                </a:solidFill>
                <a:latin typeface="Arial" pitchFamily="34" charset="0"/>
                <a:cs typeface="Arial" pitchFamily="34" charset="0"/>
              </a:rPr>
              <a:t>Slovensko</a:t>
            </a:r>
            <a:endParaRPr lang="cs-CZ" sz="1400" b="1" dirty="0">
              <a:solidFill>
                <a:srgbClr val="0071BC"/>
              </a:solidFill>
              <a:latin typeface="Arial" pitchFamily="34" charset="0"/>
              <a:cs typeface="Arial" pitchFamily="34" charset="0"/>
            </a:endParaRPr>
          </a:p>
        </p:txBody>
      </p:sp>
      <p:graphicFrame>
        <p:nvGraphicFramePr>
          <p:cNvPr id="23" name="Graf 22"/>
          <p:cNvGraphicFramePr>
            <a:graphicFrameLocks/>
          </p:cNvGraphicFramePr>
          <p:nvPr>
            <p:extLst>
              <p:ext uri="{D42A27DB-BD31-4B8C-83A1-F6EECF244321}">
                <p14:modId xmlns:p14="http://schemas.microsoft.com/office/powerpoint/2010/main" val="2393350269"/>
              </p:ext>
            </p:extLst>
          </p:nvPr>
        </p:nvGraphicFramePr>
        <p:xfrm>
          <a:off x="3637876" y="4423863"/>
          <a:ext cx="3361071" cy="2713031"/>
        </p:xfrm>
        <a:graphic>
          <a:graphicData uri="http://schemas.openxmlformats.org/drawingml/2006/chart">
            <c:chart xmlns:c="http://schemas.openxmlformats.org/drawingml/2006/chart" xmlns:r="http://schemas.openxmlformats.org/officeDocument/2006/relationships" r:id="rId5"/>
          </a:graphicData>
        </a:graphic>
      </p:graphicFrame>
      <p:sp>
        <p:nvSpPr>
          <p:cNvPr id="24" name="TextovéPole 23"/>
          <p:cNvSpPr txBox="1"/>
          <p:nvPr/>
        </p:nvSpPr>
        <p:spPr>
          <a:xfrm>
            <a:off x="4841788" y="4176367"/>
            <a:ext cx="1224136" cy="288032"/>
          </a:xfrm>
          <a:prstGeom prst="rect">
            <a:avLst/>
          </a:prstGeom>
          <a:noFill/>
        </p:spPr>
        <p:txBody>
          <a:bodyPr wrap="square" lIns="0" tIns="0" rIns="0" bIns="0" rtlCol="0">
            <a:noAutofit/>
          </a:bodyPr>
          <a:lstStyle/>
          <a:p>
            <a:pPr algn="ctr"/>
            <a:r>
              <a:rPr lang="cs-CZ" sz="1400" b="1" dirty="0" smtClean="0">
                <a:solidFill>
                  <a:srgbClr val="0071BC"/>
                </a:solidFill>
                <a:latin typeface="Arial" pitchFamily="34" charset="0"/>
                <a:cs typeface="Arial" pitchFamily="34" charset="0"/>
              </a:rPr>
              <a:t>Polsko</a:t>
            </a:r>
            <a:endParaRPr lang="cs-CZ" sz="1400" b="1" dirty="0">
              <a:solidFill>
                <a:srgbClr val="0071BC"/>
              </a:solidFill>
              <a:latin typeface="Arial" pitchFamily="34" charset="0"/>
              <a:cs typeface="Arial" pitchFamily="34" charset="0"/>
            </a:endParaRPr>
          </a:p>
        </p:txBody>
      </p:sp>
      <p:graphicFrame>
        <p:nvGraphicFramePr>
          <p:cNvPr id="25" name="Graf 24"/>
          <p:cNvGraphicFramePr>
            <a:graphicFrameLocks/>
          </p:cNvGraphicFramePr>
          <p:nvPr>
            <p:extLst>
              <p:ext uri="{D42A27DB-BD31-4B8C-83A1-F6EECF244321}">
                <p14:modId xmlns:p14="http://schemas.microsoft.com/office/powerpoint/2010/main" val="1358773325"/>
              </p:ext>
            </p:extLst>
          </p:nvPr>
        </p:nvGraphicFramePr>
        <p:xfrm>
          <a:off x="6944863" y="1984037"/>
          <a:ext cx="3337019" cy="2076305"/>
        </p:xfrm>
        <a:graphic>
          <a:graphicData uri="http://schemas.openxmlformats.org/drawingml/2006/chart">
            <c:chart xmlns:c="http://schemas.openxmlformats.org/drawingml/2006/chart" xmlns:r="http://schemas.openxmlformats.org/officeDocument/2006/relationships" r:id="rId6"/>
          </a:graphicData>
        </a:graphic>
      </p:graphicFrame>
      <p:sp>
        <p:nvSpPr>
          <p:cNvPr id="26" name="TextovéPole 25"/>
          <p:cNvSpPr txBox="1"/>
          <p:nvPr/>
        </p:nvSpPr>
        <p:spPr>
          <a:xfrm>
            <a:off x="8178807" y="1665643"/>
            <a:ext cx="1224136" cy="288032"/>
          </a:xfrm>
          <a:prstGeom prst="rect">
            <a:avLst/>
          </a:prstGeom>
          <a:noFill/>
        </p:spPr>
        <p:txBody>
          <a:bodyPr wrap="square" lIns="0" tIns="0" rIns="0" bIns="0" rtlCol="0">
            <a:noAutofit/>
          </a:bodyPr>
          <a:lstStyle/>
          <a:p>
            <a:pPr algn="ctr"/>
            <a:r>
              <a:rPr lang="cs-CZ" sz="1400" b="1" dirty="0" smtClean="0">
                <a:solidFill>
                  <a:srgbClr val="0071BC"/>
                </a:solidFill>
                <a:latin typeface="Arial" pitchFamily="34" charset="0"/>
                <a:cs typeface="Arial" pitchFamily="34" charset="0"/>
              </a:rPr>
              <a:t>Itálie</a:t>
            </a:r>
            <a:endParaRPr lang="cs-CZ" sz="1400" b="1" dirty="0">
              <a:solidFill>
                <a:srgbClr val="0071BC"/>
              </a:solidFill>
              <a:latin typeface="Arial" pitchFamily="34" charset="0"/>
              <a:cs typeface="Arial" pitchFamily="34" charset="0"/>
            </a:endParaRPr>
          </a:p>
        </p:txBody>
      </p:sp>
      <p:sp>
        <p:nvSpPr>
          <p:cNvPr id="27" name="TextovéPole 1"/>
          <p:cNvSpPr txBox="1"/>
          <p:nvPr/>
        </p:nvSpPr>
        <p:spPr>
          <a:xfrm>
            <a:off x="9338263" y="4262643"/>
            <a:ext cx="943619" cy="3224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cs-CZ" b="1" dirty="0">
                <a:latin typeface="Arial" pitchFamily="34" charset="0"/>
                <a:cs typeface="Arial" pitchFamily="34" charset="0"/>
              </a:rPr>
              <a:t>v mld. Kč</a:t>
            </a:r>
          </a:p>
        </p:txBody>
      </p:sp>
      <p:graphicFrame>
        <p:nvGraphicFramePr>
          <p:cNvPr id="28" name="Graf 27"/>
          <p:cNvGraphicFramePr>
            <a:graphicFrameLocks/>
          </p:cNvGraphicFramePr>
          <p:nvPr>
            <p:extLst>
              <p:ext uri="{D42A27DB-BD31-4B8C-83A1-F6EECF244321}">
                <p14:modId xmlns:p14="http://schemas.microsoft.com/office/powerpoint/2010/main" val="932108628"/>
              </p:ext>
            </p:extLst>
          </p:nvPr>
        </p:nvGraphicFramePr>
        <p:xfrm>
          <a:off x="6956246" y="4497543"/>
          <a:ext cx="3449986" cy="2163408"/>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text 2"/>
          <p:cNvSpPr>
            <a:spLocks noGrp="1"/>
          </p:cNvSpPr>
          <p:nvPr>
            <p:ph type="body" sz="quarter" idx="10"/>
          </p:nvPr>
        </p:nvSpPr>
        <p:spPr bwMode="auto">
          <a:xfrm>
            <a:off x="846138" y="449263"/>
            <a:ext cx="9215437" cy="971550"/>
          </a:xfrm>
          <a:noFill/>
          <a:ln>
            <a:miter lim="800000"/>
            <a:headEnd/>
            <a:tailEnd/>
          </a:ln>
        </p:spPr>
        <p:txBody>
          <a:bodyPr vert="horz" wrap="square" numCol="1" anchor="t" anchorCtr="0" compatLnSpc="1">
            <a:prstTxWarp prst="textNoShape">
              <a:avLst/>
            </a:prstTxWarp>
          </a:bodyPr>
          <a:lstStyle/>
          <a:p>
            <a:pPr>
              <a:spcBef>
                <a:spcPct val="0"/>
              </a:spcBef>
            </a:pPr>
            <a:r>
              <a:rPr lang="cs-CZ" altLang="cs-CZ" dirty="0" smtClean="0">
                <a:latin typeface="Arial" charset="0"/>
                <a:cs typeface="Arial" charset="0"/>
              </a:rPr>
              <a:t>Zbožová struktura Česka se státy EU</a:t>
            </a:r>
          </a:p>
        </p:txBody>
      </p:sp>
      <mc:AlternateContent xmlns:mc="http://schemas.openxmlformats.org/markup-compatibility/2006" xmlns:cx1="http://schemas.microsoft.com/office/drawing/2015/9/8/chartex">
        <mc:Choice Requires="cx1">
          <p:graphicFrame>
            <p:nvGraphicFramePr>
              <p:cNvPr id="9" name="Graf 8"/>
              <p:cNvGraphicFramePr/>
              <p:nvPr>
                <p:extLst>
                  <p:ext uri="{D42A27DB-BD31-4B8C-83A1-F6EECF244321}">
                    <p14:modId xmlns:p14="http://schemas.microsoft.com/office/powerpoint/2010/main" val="403892653"/>
                  </p:ext>
                </p:extLst>
              </p:nvPr>
            </p:nvGraphicFramePr>
            <p:xfrm>
              <a:off x="666180" y="1920032"/>
              <a:ext cx="4486275" cy="4740919"/>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9" name="Graf 8"/>
              <p:cNvPicPr>
                <a:picLocks noGrp="1" noRot="1" noChangeAspect="1" noMove="1" noResize="1" noEditPoints="1" noAdjustHandles="1" noChangeArrowheads="1" noChangeShapeType="1"/>
              </p:cNvPicPr>
              <p:nvPr/>
            </p:nvPicPr>
            <p:blipFill>
              <a:blip r:embed="rId3"/>
              <a:stretch>
                <a:fillRect/>
              </a:stretch>
            </p:blipFill>
            <p:spPr>
              <a:xfrm>
                <a:off x="666180" y="1920032"/>
                <a:ext cx="4486275" cy="4740919"/>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3" name="Graf 12"/>
              <p:cNvGraphicFramePr/>
              <p:nvPr>
                <p:extLst>
                  <p:ext uri="{D42A27DB-BD31-4B8C-83A1-F6EECF244321}">
                    <p14:modId xmlns:p14="http://schemas.microsoft.com/office/powerpoint/2010/main" val="3594278622"/>
                  </p:ext>
                </p:extLst>
              </p:nvPr>
            </p:nvGraphicFramePr>
            <p:xfrm>
              <a:off x="5557490" y="1919237"/>
              <a:ext cx="4486275" cy="4742507"/>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13" name="Graf 12"/>
              <p:cNvPicPr>
                <a:picLocks noGrp="1" noRot="1" noChangeAspect="1" noMove="1" noResize="1" noEditPoints="1" noAdjustHandles="1" noChangeArrowheads="1" noChangeShapeType="1"/>
              </p:cNvPicPr>
              <p:nvPr/>
            </p:nvPicPr>
            <p:blipFill>
              <a:blip r:embed="rId5"/>
              <a:stretch>
                <a:fillRect/>
              </a:stretch>
            </p:blipFill>
            <p:spPr>
              <a:xfrm>
                <a:off x="5557490" y="1919237"/>
                <a:ext cx="4486275" cy="4742507"/>
              </a:xfrm>
              <a:prstGeom prst="rect">
                <a:avLst/>
              </a:prstGeom>
            </p:spPr>
          </p:pic>
        </mc:Fallback>
      </mc:AlternateContent>
      <p:sp>
        <p:nvSpPr>
          <p:cNvPr id="2" name="TextovéPole 1"/>
          <p:cNvSpPr txBox="1"/>
          <p:nvPr/>
        </p:nvSpPr>
        <p:spPr>
          <a:xfrm>
            <a:off x="4698628" y="1107454"/>
            <a:ext cx="1368152" cy="432048"/>
          </a:xfrm>
          <a:prstGeom prst="rect">
            <a:avLst/>
          </a:prstGeom>
          <a:noFill/>
        </p:spPr>
        <p:txBody>
          <a:bodyPr wrap="square" lIns="0" tIns="0" rIns="0" bIns="0" rtlCol="0">
            <a:noAutofit/>
          </a:bodyPr>
          <a:lstStyle/>
          <a:p>
            <a:pPr algn="ctr"/>
            <a:r>
              <a:rPr lang="cs-CZ" sz="2000" b="1" cap="all" dirty="0" smtClean="0">
                <a:solidFill>
                  <a:srgbClr val="0070C0"/>
                </a:solidFill>
                <a:latin typeface="Arial" pitchFamily="34" charset="0"/>
                <a:cs typeface="Arial" pitchFamily="34" charset="0"/>
              </a:rPr>
              <a:t>2023</a:t>
            </a:r>
            <a:endParaRPr lang="cs-CZ" sz="2000" b="1" cap="all" dirty="0">
              <a:solidFill>
                <a:srgbClr val="0070C0"/>
              </a:solidFill>
              <a:latin typeface="Arial" pitchFamily="34" charset="0"/>
              <a:cs typeface="Arial" pitchFamily="34" charset="0"/>
            </a:endParaRPr>
          </a:p>
        </p:txBody>
      </p:sp>
      <p:sp>
        <p:nvSpPr>
          <p:cNvPr id="16" name="TextovéPole 15"/>
          <p:cNvSpPr txBox="1"/>
          <p:nvPr/>
        </p:nvSpPr>
        <p:spPr>
          <a:xfrm>
            <a:off x="1665301" y="1592610"/>
            <a:ext cx="2664296" cy="432048"/>
          </a:xfrm>
          <a:prstGeom prst="rect">
            <a:avLst/>
          </a:prstGeom>
          <a:noFill/>
        </p:spPr>
        <p:txBody>
          <a:bodyPr wrap="square" lIns="0" tIns="0" rIns="0" bIns="0" rtlCol="0">
            <a:noAutofit/>
          </a:bodyPr>
          <a:lstStyle/>
          <a:p>
            <a:pPr algn="ctr"/>
            <a:r>
              <a:rPr lang="cs-CZ" sz="1600" b="1" cap="all" dirty="0" smtClean="0">
                <a:solidFill>
                  <a:srgbClr val="0071BC"/>
                </a:solidFill>
                <a:latin typeface="Arial" pitchFamily="34" charset="0"/>
                <a:cs typeface="Arial" pitchFamily="34" charset="0"/>
              </a:rPr>
              <a:t>Podíly na vývozu</a:t>
            </a:r>
            <a:endParaRPr lang="cs-CZ" sz="1600" b="1" cap="all" dirty="0">
              <a:solidFill>
                <a:srgbClr val="0071BC"/>
              </a:solidFill>
              <a:latin typeface="Arial" pitchFamily="34" charset="0"/>
              <a:cs typeface="Arial" pitchFamily="34" charset="0"/>
            </a:endParaRPr>
          </a:p>
        </p:txBody>
      </p:sp>
      <p:sp>
        <p:nvSpPr>
          <p:cNvPr id="17" name="TextovéPole 16"/>
          <p:cNvSpPr txBox="1"/>
          <p:nvPr/>
        </p:nvSpPr>
        <p:spPr>
          <a:xfrm>
            <a:off x="6380348" y="1592610"/>
            <a:ext cx="3286832" cy="432048"/>
          </a:xfrm>
          <a:prstGeom prst="rect">
            <a:avLst/>
          </a:prstGeom>
          <a:noFill/>
        </p:spPr>
        <p:txBody>
          <a:bodyPr wrap="square" lIns="0" tIns="0" rIns="0" bIns="0" rtlCol="0">
            <a:noAutofit/>
          </a:bodyPr>
          <a:lstStyle/>
          <a:p>
            <a:pPr algn="ctr"/>
            <a:r>
              <a:rPr lang="cs-CZ" sz="1600" b="1" cap="all" dirty="0" smtClean="0">
                <a:solidFill>
                  <a:srgbClr val="C00000"/>
                </a:solidFill>
                <a:latin typeface="Arial" pitchFamily="34" charset="0"/>
                <a:cs typeface="Arial" pitchFamily="34" charset="0"/>
              </a:rPr>
              <a:t>Podíly na dovozu</a:t>
            </a:r>
            <a:endParaRPr lang="cs-CZ" sz="1600" b="1" cap="all"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763973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5" name="Zástupný symbol pro text 2"/>
          <p:cNvSpPr>
            <a:spLocks/>
          </p:cNvSpPr>
          <p:nvPr/>
        </p:nvSpPr>
        <p:spPr bwMode="auto">
          <a:xfrm>
            <a:off x="841664" y="468264"/>
            <a:ext cx="9113547" cy="648072"/>
          </a:xfrm>
          <a:prstGeom prst="rect">
            <a:avLst/>
          </a:prstGeom>
          <a:noFill/>
          <a:ln w="9525">
            <a:noFill/>
            <a:miter lim="800000"/>
            <a:headEnd/>
            <a:tailEnd/>
          </a:ln>
        </p:spPr>
        <p:txBody>
          <a:bodyPr lIns="0" tIns="0" rIns="0" bIns="0"/>
          <a:lstStyle/>
          <a:p>
            <a:pPr>
              <a:lnSpc>
                <a:spcPct val="90000"/>
              </a:lnSpc>
            </a:pPr>
            <a:r>
              <a:rPr lang="cs-CZ" sz="3000" b="1" dirty="0" smtClean="0">
                <a:solidFill>
                  <a:srgbClr val="0071BC"/>
                </a:solidFill>
                <a:latin typeface="Arial" charset="0"/>
              </a:rPr>
              <a:t>Bilance zahraničního obchodu </a:t>
            </a:r>
            <a:r>
              <a:rPr lang="cs-CZ" sz="3000" b="1" dirty="0" smtClean="0">
                <a:solidFill>
                  <a:srgbClr val="0071BC"/>
                </a:solidFill>
                <a:latin typeface="Arial" charset="0"/>
              </a:rPr>
              <a:t>Česka </a:t>
            </a:r>
            <a:r>
              <a:rPr lang="cs-CZ" sz="3000" b="1" dirty="0" smtClean="0">
                <a:solidFill>
                  <a:srgbClr val="0071BC"/>
                </a:solidFill>
                <a:latin typeface="Arial" charset="0"/>
              </a:rPr>
              <a:t>se státy EU</a:t>
            </a:r>
            <a:endParaRPr lang="cs-CZ" sz="3000" dirty="0">
              <a:solidFill>
                <a:srgbClr val="0071BC"/>
              </a:solidFill>
              <a:latin typeface="Arial" charset="0"/>
            </a:endParaRPr>
          </a:p>
        </p:txBody>
      </p:sp>
      <p:sp>
        <p:nvSpPr>
          <p:cNvPr id="16" name="TextovéPole 1"/>
          <p:cNvSpPr txBox="1"/>
          <p:nvPr/>
        </p:nvSpPr>
        <p:spPr>
          <a:xfrm>
            <a:off x="8510270" y="1383199"/>
            <a:ext cx="1444942" cy="3303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cs-CZ" sz="1200" b="1" dirty="0" smtClean="0">
                <a:solidFill>
                  <a:schemeClr val="accent1">
                    <a:lumMod val="50000"/>
                  </a:schemeClr>
                </a:solidFill>
                <a:latin typeface="Arial" pitchFamily="34" charset="0"/>
                <a:cs typeface="Arial" pitchFamily="34" charset="0"/>
              </a:rPr>
              <a:t>v mld. Kč</a:t>
            </a:r>
            <a:endParaRPr lang="cs-CZ" sz="1200" b="1" dirty="0">
              <a:solidFill>
                <a:schemeClr val="accent1">
                  <a:lumMod val="50000"/>
                </a:schemeClr>
              </a:solidFill>
              <a:latin typeface="Arial" pitchFamily="34" charset="0"/>
              <a:cs typeface="Arial" pitchFamily="34" charset="0"/>
            </a:endParaRPr>
          </a:p>
        </p:txBody>
      </p:sp>
      <p:sp>
        <p:nvSpPr>
          <p:cNvPr id="2" name="TextovéPole 1"/>
          <p:cNvSpPr txBox="1"/>
          <p:nvPr/>
        </p:nvSpPr>
        <p:spPr>
          <a:xfrm>
            <a:off x="841664" y="1383199"/>
            <a:ext cx="2848852" cy="288276"/>
          </a:xfrm>
          <a:prstGeom prst="rect">
            <a:avLst/>
          </a:prstGeom>
          <a:noFill/>
        </p:spPr>
        <p:txBody>
          <a:bodyPr wrap="square" lIns="0" tIns="0" rIns="0" bIns="0" rtlCol="0">
            <a:noAutofit/>
          </a:bodyPr>
          <a:lstStyle/>
          <a:p>
            <a:r>
              <a:rPr lang="cs-CZ" sz="1400" b="1" cap="all" dirty="0" smtClean="0">
                <a:solidFill>
                  <a:srgbClr val="0071BC"/>
                </a:solidFill>
                <a:latin typeface="Arial" pitchFamily="34" charset="0"/>
                <a:cs typeface="Arial" pitchFamily="34" charset="0"/>
              </a:rPr>
              <a:t>Vybrané komodity</a:t>
            </a:r>
            <a:endParaRPr lang="cs-CZ" sz="1400" b="1" cap="all" dirty="0">
              <a:solidFill>
                <a:srgbClr val="0071BC"/>
              </a:solidFill>
              <a:latin typeface="Arial" pitchFamily="34" charset="0"/>
              <a:cs typeface="Arial" pitchFamily="34" charset="0"/>
            </a:endParaRPr>
          </a:p>
        </p:txBody>
      </p:sp>
      <p:graphicFrame>
        <p:nvGraphicFramePr>
          <p:cNvPr id="6" name="Graf 5"/>
          <p:cNvGraphicFramePr>
            <a:graphicFrameLocks/>
          </p:cNvGraphicFramePr>
          <p:nvPr>
            <p:extLst>
              <p:ext uri="{D42A27DB-BD31-4B8C-83A1-F6EECF244321}">
                <p14:modId xmlns:p14="http://schemas.microsoft.com/office/powerpoint/2010/main" val="569374286"/>
              </p:ext>
            </p:extLst>
          </p:nvPr>
        </p:nvGraphicFramePr>
        <p:xfrm>
          <a:off x="841665" y="1677079"/>
          <a:ext cx="9113547" cy="505588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ovéPole 7"/>
          <p:cNvSpPr txBox="1"/>
          <p:nvPr/>
        </p:nvSpPr>
        <p:spPr>
          <a:xfrm>
            <a:off x="4714362" y="1167175"/>
            <a:ext cx="1368152" cy="432048"/>
          </a:xfrm>
          <a:prstGeom prst="rect">
            <a:avLst/>
          </a:prstGeom>
          <a:noFill/>
        </p:spPr>
        <p:txBody>
          <a:bodyPr wrap="square" lIns="0" tIns="0" rIns="0" bIns="0" rtlCol="0">
            <a:noAutofit/>
          </a:bodyPr>
          <a:lstStyle/>
          <a:p>
            <a:pPr algn="ctr"/>
            <a:r>
              <a:rPr lang="cs-CZ" sz="2000" b="1" cap="all" dirty="0" smtClean="0">
                <a:solidFill>
                  <a:srgbClr val="0070C0"/>
                </a:solidFill>
                <a:latin typeface="Arial" pitchFamily="34" charset="0"/>
                <a:cs typeface="Arial" pitchFamily="34" charset="0"/>
              </a:rPr>
              <a:t>2023</a:t>
            </a:r>
            <a:endParaRPr lang="cs-CZ" sz="2000" b="1" cap="all"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1255473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2"/>
          <p:cNvSpPr>
            <a:spLocks/>
          </p:cNvSpPr>
          <p:nvPr/>
        </p:nvSpPr>
        <p:spPr bwMode="auto">
          <a:xfrm>
            <a:off x="841664" y="468264"/>
            <a:ext cx="9041540" cy="648072"/>
          </a:xfrm>
          <a:prstGeom prst="rect">
            <a:avLst/>
          </a:prstGeom>
          <a:noFill/>
          <a:ln w="9525">
            <a:noFill/>
            <a:miter lim="800000"/>
            <a:headEnd/>
            <a:tailEnd/>
          </a:ln>
        </p:spPr>
        <p:txBody>
          <a:bodyPr lIns="0" tIns="0" rIns="0" bIns="0"/>
          <a:lstStyle/>
          <a:p>
            <a:pPr>
              <a:lnSpc>
                <a:spcPct val="90000"/>
              </a:lnSpc>
            </a:pPr>
            <a:r>
              <a:rPr lang="cs-CZ" sz="3000" b="1" dirty="0" smtClean="0">
                <a:solidFill>
                  <a:srgbClr val="0071BC"/>
                </a:solidFill>
                <a:latin typeface="Arial" charset="0"/>
              </a:rPr>
              <a:t>Bilance zahraničního obchodu Česka se státy </a:t>
            </a:r>
            <a:r>
              <a:rPr lang="cs-CZ" sz="3000" b="1" dirty="0" smtClean="0">
                <a:solidFill>
                  <a:srgbClr val="0071BC"/>
                </a:solidFill>
                <a:latin typeface="Arial" charset="0"/>
              </a:rPr>
              <a:t>EU</a:t>
            </a:r>
          </a:p>
          <a:p>
            <a:pPr>
              <a:lnSpc>
                <a:spcPct val="90000"/>
              </a:lnSpc>
            </a:pPr>
            <a:endParaRPr lang="cs-CZ" sz="3000" b="1" dirty="0">
              <a:solidFill>
                <a:srgbClr val="0071BC"/>
              </a:solidFill>
              <a:latin typeface="Arial" charset="0"/>
            </a:endParaRPr>
          </a:p>
          <a:p>
            <a:pPr>
              <a:lnSpc>
                <a:spcPct val="90000"/>
              </a:lnSpc>
            </a:pPr>
            <a:r>
              <a:rPr lang="cs-CZ" sz="1400" b="1" dirty="0" smtClean="0">
                <a:solidFill>
                  <a:srgbClr val="0071BC"/>
                </a:solidFill>
                <a:latin typeface="Arial" charset="0"/>
              </a:rPr>
              <a:t>PODLE SITC</a:t>
            </a:r>
            <a:endParaRPr lang="cs-CZ" sz="1400" b="1" dirty="0">
              <a:solidFill>
                <a:srgbClr val="0071BC"/>
              </a:solidFill>
              <a:latin typeface="Arial" charset="0"/>
            </a:endParaRPr>
          </a:p>
          <a:p>
            <a:pPr>
              <a:lnSpc>
                <a:spcPct val="90000"/>
              </a:lnSpc>
            </a:pPr>
            <a:endParaRPr lang="cs-CZ" sz="3000" b="1" dirty="0" smtClean="0">
              <a:solidFill>
                <a:srgbClr val="0071BC"/>
              </a:solidFill>
              <a:latin typeface="Arial" charset="0"/>
            </a:endParaRPr>
          </a:p>
          <a:p>
            <a:pPr>
              <a:lnSpc>
                <a:spcPct val="90000"/>
              </a:lnSpc>
            </a:pPr>
            <a:endParaRPr lang="cs-CZ" sz="3000" b="1" dirty="0">
              <a:solidFill>
                <a:srgbClr val="0071BC"/>
              </a:solidFill>
              <a:latin typeface="Arial" charset="0"/>
            </a:endParaRPr>
          </a:p>
          <a:p>
            <a:pPr>
              <a:lnSpc>
                <a:spcPct val="90000"/>
              </a:lnSpc>
            </a:pPr>
            <a:endParaRPr lang="cs-CZ" sz="3000" dirty="0">
              <a:solidFill>
                <a:srgbClr val="0071BC"/>
              </a:solidFill>
              <a:latin typeface="Arial" charset="0"/>
            </a:endParaRPr>
          </a:p>
        </p:txBody>
      </p:sp>
      <p:sp>
        <p:nvSpPr>
          <p:cNvPr id="16" name="TextovéPole 1"/>
          <p:cNvSpPr txBox="1"/>
          <p:nvPr/>
        </p:nvSpPr>
        <p:spPr>
          <a:xfrm>
            <a:off x="8515052" y="1260352"/>
            <a:ext cx="1444942" cy="34341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cs-CZ" sz="1200" b="1" dirty="0" smtClean="0">
                <a:solidFill>
                  <a:schemeClr val="accent1">
                    <a:lumMod val="50000"/>
                  </a:schemeClr>
                </a:solidFill>
                <a:latin typeface="Arial" pitchFamily="34" charset="0"/>
                <a:cs typeface="Arial" pitchFamily="34" charset="0"/>
              </a:rPr>
              <a:t>v mld. Kč</a:t>
            </a:r>
            <a:endParaRPr lang="cs-CZ" sz="1200" b="1" dirty="0">
              <a:solidFill>
                <a:schemeClr val="accent1">
                  <a:lumMod val="50000"/>
                </a:schemeClr>
              </a:solidFill>
              <a:latin typeface="Arial" pitchFamily="34" charset="0"/>
              <a:cs typeface="Arial" pitchFamily="34" charset="0"/>
            </a:endParaRPr>
          </a:p>
        </p:txBody>
      </p:sp>
      <p:graphicFrame>
        <p:nvGraphicFramePr>
          <p:cNvPr id="7" name="Graf 6"/>
          <p:cNvGraphicFramePr>
            <a:graphicFrameLocks/>
          </p:cNvGraphicFramePr>
          <p:nvPr>
            <p:extLst>
              <p:ext uri="{D42A27DB-BD31-4B8C-83A1-F6EECF244321}">
                <p14:modId xmlns:p14="http://schemas.microsoft.com/office/powerpoint/2010/main" val="2631062600"/>
              </p:ext>
            </p:extLst>
          </p:nvPr>
        </p:nvGraphicFramePr>
        <p:xfrm>
          <a:off x="841665" y="1548383"/>
          <a:ext cx="9041539" cy="51243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10337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2"/>
          <p:cNvSpPr>
            <a:spLocks/>
          </p:cNvSpPr>
          <p:nvPr/>
        </p:nvSpPr>
        <p:spPr bwMode="auto">
          <a:xfrm>
            <a:off x="841665" y="468264"/>
            <a:ext cx="8465476" cy="648072"/>
          </a:xfrm>
          <a:prstGeom prst="rect">
            <a:avLst/>
          </a:prstGeom>
          <a:noFill/>
          <a:ln w="9525">
            <a:noFill/>
            <a:miter lim="800000"/>
            <a:headEnd/>
            <a:tailEnd/>
          </a:ln>
        </p:spPr>
        <p:txBody>
          <a:bodyPr lIns="0" tIns="0" rIns="0" bIns="0"/>
          <a:lstStyle/>
          <a:p>
            <a:pPr>
              <a:lnSpc>
                <a:spcPct val="90000"/>
              </a:lnSpc>
            </a:pPr>
            <a:r>
              <a:rPr lang="cs-CZ" sz="3200" b="1" dirty="0" smtClean="0">
                <a:solidFill>
                  <a:srgbClr val="0071BC"/>
                </a:solidFill>
                <a:latin typeface="Arial" charset="0"/>
              </a:rPr>
              <a:t>Zahraniční obchod států EU </a:t>
            </a:r>
            <a:endParaRPr lang="cs-CZ" sz="2800" dirty="0">
              <a:solidFill>
                <a:srgbClr val="0071BC"/>
              </a:solidFill>
              <a:latin typeface="Arial" charset="0"/>
            </a:endParaRPr>
          </a:p>
        </p:txBody>
      </p:sp>
      <p:sp>
        <p:nvSpPr>
          <p:cNvPr id="3" name="TextovéPole 2"/>
          <p:cNvSpPr txBox="1"/>
          <p:nvPr/>
        </p:nvSpPr>
        <p:spPr>
          <a:xfrm>
            <a:off x="2394371" y="1140981"/>
            <a:ext cx="1800200" cy="504056"/>
          </a:xfrm>
          <a:prstGeom prst="rect">
            <a:avLst/>
          </a:prstGeom>
          <a:noFill/>
        </p:spPr>
        <p:txBody>
          <a:bodyPr wrap="square" lIns="0" tIns="0" rIns="0" bIns="0" rtlCol="0">
            <a:noAutofit/>
          </a:bodyPr>
          <a:lstStyle/>
          <a:p>
            <a:pPr algn="ctr"/>
            <a:r>
              <a:rPr lang="cs-CZ" sz="1200" b="1" cap="all" dirty="0" smtClean="0">
                <a:solidFill>
                  <a:srgbClr val="0071BC"/>
                </a:solidFill>
                <a:latin typeface="Arial" pitchFamily="34" charset="0"/>
                <a:cs typeface="Arial" pitchFamily="34" charset="0"/>
              </a:rPr>
              <a:t>Vývoz v mld. EUR</a:t>
            </a:r>
            <a:endParaRPr lang="cs-CZ" sz="1200" b="1" cap="all" dirty="0">
              <a:solidFill>
                <a:srgbClr val="0071BC"/>
              </a:solidFill>
              <a:latin typeface="Arial" pitchFamily="34" charset="0"/>
              <a:cs typeface="Arial" pitchFamily="34" charset="0"/>
            </a:endParaRPr>
          </a:p>
        </p:txBody>
      </p:sp>
      <p:sp>
        <p:nvSpPr>
          <p:cNvPr id="11" name="TextovéPole 10"/>
          <p:cNvSpPr txBox="1"/>
          <p:nvPr/>
        </p:nvSpPr>
        <p:spPr>
          <a:xfrm>
            <a:off x="7474641" y="1140981"/>
            <a:ext cx="1800200" cy="252028"/>
          </a:xfrm>
          <a:prstGeom prst="rect">
            <a:avLst/>
          </a:prstGeom>
          <a:noFill/>
        </p:spPr>
        <p:txBody>
          <a:bodyPr wrap="square" lIns="0" tIns="0" rIns="0" bIns="0" rtlCol="0">
            <a:noAutofit/>
          </a:bodyPr>
          <a:lstStyle/>
          <a:p>
            <a:pPr algn="ctr"/>
            <a:r>
              <a:rPr lang="cs-CZ" sz="1200" b="1" cap="all" dirty="0" smtClean="0">
                <a:solidFill>
                  <a:srgbClr val="C00000"/>
                </a:solidFill>
                <a:latin typeface="Arial" pitchFamily="34" charset="0"/>
                <a:cs typeface="Arial" pitchFamily="34" charset="0"/>
              </a:rPr>
              <a:t>dovoz v mld. EUR</a:t>
            </a:r>
            <a:endParaRPr lang="cs-CZ" sz="1200" b="1" cap="all" dirty="0">
              <a:solidFill>
                <a:srgbClr val="C00000"/>
              </a:solidFill>
              <a:latin typeface="Arial" pitchFamily="34" charset="0"/>
              <a:cs typeface="Arial" pitchFamily="34" charset="0"/>
            </a:endParaRPr>
          </a:p>
        </p:txBody>
      </p:sp>
      <p:sp>
        <p:nvSpPr>
          <p:cNvPr id="9" name="TextovéPole 8"/>
          <p:cNvSpPr txBox="1"/>
          <p:nvPr/>
        </p:nvSpPr>
        <p:spPr>
          <a:xfrm>
            <a:off x="8227020" y="7055256"/>
            <a:ext cx="1363600" cy="360040"/>
          </a:xfrm>
          <a:prstGeom prst="rect">
            <a:avLst/>
          </a:prstGeom>
          <a:noFill/>
        </p:spPr>
        <p:txBody>
          <a:bodyPr wrap="square" lIns="0" tIns="0" rIns="0" bIns="0" rtlCol="0">
            <a:noAutofit/>
          </a:bodyPr>
          <a:lstStyle/>
          <a:p>
            <a:pPr algn="r"/>
            <a:r>
              <a:rPr lang="cs-CZ" sz="1400" dirty="0" smtClean="0">
                <a:latin typeface="Arial" pitchFamily="34" charset="0"/>
                <a:cs typeface="Arial" pitchFamily="34" charset="0"/>
              </a:rPr>
              <a:t>Zdroj: Eurostat</a:t>
            </a:r>
            <a:endParaRPr lang="cs-CZ" sz="1400" dirty="0">
              <a:latin typeface="Arial" pitchFamily="34" charset="0"/>
              <a:cs typeface="Arial" pitchFamily="34" charset="0"/>
            </a:endParaRPr>
          </a:p>
        </p:txBody>
      </p:sp>
      <p:graphicFrame>
        <p:nvGraphicFramePr>
          <p:cNvPr id="12" name="Graf 11"/>
          <p:cNvGraphicFramePr>
            <a:graphicFrameLocks/>
          </p:cNvGraphicFramePr>
          <p:nvPr>
            <p:extLst>
              <p:ext uri="{D42A27DB-BD31-4B8C-83A1-F6EECF244321}">
                <p14:modId xmlns:p14="http://schemas.microsoft.com/office/powerpoint/2010/main" val="141735517"/>
              </p:ext>
            </p:extLst>
          </p:nvPr>
        </p:nvGraphicFramePr>
        <p:xfrm>
          <a:off x="954212" y="1368365"/>
          <a:ext cx="4896544" cy="55865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af 12"/>
          <p:cNvGraphicFramePr>
            <a:graphicFrameLocks/>
          </p:cNvGraphicFramePr>
          <p:nvPr>
            <p:extLst>
              <p:ext uri="{D42A27DB-BD31-4B8C-83A1-F6EECF244321}">
                <p14:modId xmlns:p14="http://schemas.microsoft.com/office/powerpoint/2010/main" val="3916852473"/>
              </p:ext>
            </p:extLst>
          </p:nvPr>
        </p:nvGraphicFramePr>
        <p:xfrm>
          <a:off x="5829880" y="1348572"/>
          <a:ext cx="4269348" cy="56063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99005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Obrázek 34"/>
          <p:cNvPicPr>
            <a:picLocks noChangeAspect="1"/>
          </p:cNvPicPr>
          <p:nvPr/>
        </p:nvPicPr>
        <p:blipFill rotWithShape="1">
          <a:blip r:embed="rId3">
            <a:extLst>
              <a:ext uri="{28A0092B-C50C-407E-A947-70E740481C1C}">
                <a14:useLocalDpi xmlns:a14="http://schemas.microsoft.com/office/drawing/2010/main" val="0"/>
              </a:ext>
            </a:extLst>
          </a:blip>
          <a:srcRect l="18677" t="19756" r="21917" b="21131"/>
          <a:stretch/>
        </p:blipFill>
        <p:spPr>
          <a:xfrm>
            <a:off x="5426874" y="1936664"/>
            <a:ext cx="4950988" cy="3870771"/>
          </a:xfrm>
          <a:prstGeom prst="rect">
            <a:avLst/>
          </a:prstGeom>
        </p:spPr>
      </p:pic>
      <p:pic>
        <p:nvPicPr>
          <p:cNvPr id="4" name="Obrázek 3"/>
          <p:cNvPicPr>
            <a:picLocks noChangeAspect="1"/>
          </p:cNvPicPr>
          <p:nvPr/>
        </p:nvPicPr>
        <p:blipFill rotWithShape="1">
          <a:blip r:embed="rId3">
            <a:extLst>
              <a:ext uri="{28A0092B-C50C-407E-A947-70E740481C1C}">
                <a14:useLocalDpi xmlns:a14="http://schemas.microsoft.com/office/drawing/2010/main" val="0"/>
              </a:ext>
            </a:extLst>
          </a:blip>
          <a:srcRect l="18677" t="19756" r="21917" b="21131"/>
          <a:stretch/>
        </p:blipFill>
        <p:spPr>
          <a:xfrm>
            <a:off x="295730" y="1936665"/>
            <a:ext cx="4950988" cy="3870771"/>
          </a:xfrm>
          <a:prstGeom prst="rect">
            <a:avLst/>
          </a:prstGeom>
        </p:spPr>
      </p:pic>
      <p:sp>
        <p:nvSpPr>
          <p:cNvPr id="5" name="Zástupný symbol pro text 2"/>
          <p:cNvSpPr>
            <a:spLocks/>
          </p:cNvSpPr>
          <p:nvPr/>
        </p:nvSpPr>
        <p:spPr bwMode="auto">
          <a:xfrm>
            <a:off x="912763" y="468264"/>
            <a:ext cx="8645177" cy="648072"/>
          </a:xfrm>
          <a:prstGeom prst="rect">
            <a:avLst/>
          </a:prstGeom>
          <a:noFill/>
          <a:ln w="9525">
            <a:noFill/>
            <a:miter lim="800000"/>
            <a:headEnd/>
            <a:tailEnd/>
          </a:ln>
        </p:spPr>
        <p:txBody>
          <a:bodyPr lIns="0" tIns="0" rIns="0" bIns="0"/>
          <a:lstStyle/>
          <a:p>
            <a:pPr>
              <a:lnSpc>
                <a:spcPct val="90000"/>
              </a:lnSpc>
              <a:spcAft>
                <a:spcPts val="1200"/>
              </a:spcAft>
            </a:pPr>
            <a:r>
              <a:rPr lang="cs-CZ" sz="3200" b="1" dirty="0" smtClean="0">
                <a:solidFill>
                  <a:srgbClr val="0071BC"/>
                </a:solidFill>
                <a:latin typeface="Arial" charset="0"/>
              </a:rPr>
              <a:t>Nejvýznamnější obchodní partneři Česka</a:t>
            </a:r>
          </a:p>
        </p:txBody>
      </p:sp>
      <p:sp>
        <p:nvSpPr>
          <p:cNvPr id="9" name="Rectangle 9"/>
          <p:cNvSpPr>
            <a:spLocks noChangeArrowheads="1"/>
          </p:cNvSpPr>
          <p:nvPr/>
        </p:nvSpPr>
        <p:spPr bwMode="auto">
          <a:xfrm>
            <a:off x="4005263" y="4352925"/>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altLang="cs-CZ" sz="800" b="0" i="0" u="none" strike="noStrike" cap="none" normalizeH="0" baseline="0" dirty="0" smtClean="0">
              <a:ln>
                <a:noFill/>
              </a:ln>
              <a:solidFill>
                <a:srgbClr val="29292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800" b="0" i="0" u="none" strike="noStrike" cap="none" normalizeH="0" baseline="0" dirty="0" smtClean="0">
                <a:ln>
                  <a:noFill/>
                </a:ln>
                <a:solidFill>
                  <a:srgbClr val="292929"/>
                </a:solidFill>
                <a:effectLst/>
                <a:latin typeface="Arial" pitchFamily="34" charset="0"/>
                <a:cs typeface="Arial" pitchFamily="34" charset="0"/>
              </a:rPr>
              <a:t>                                                                                                                                                                                             </a:t>
            </a:r>
            <a:r>
              <a:rPr kumimoji="0" lang="cs-CZ" altLang="cs-CZ" sz="900" b="0" i="0" u="none" strike="noStrike" cap="none" normalizeH="0" baseline="0" dirty="0" smtClean="0">
                <a:ln>
                  <a:noFill/>
                </a:ln>
                <a:solidFill>
                  <a:schemeClr val="tx1"/>
                </a:solidFill>
                <a:effectLst/>
                <a:latin typeface="Arial" pitchFamily="34" charset="0"/>
                <a:cs typeface="Arial" pitchFamily="34" charset="0"/>
              </a:rPr>
              <a:t>                                                                                                                                                                                        </a:t>
            </a:r>
            <a:endParaRPr kumimoji="0" lang="cs-CZ" altLang="cs-C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TextovéPole 18"/>
          <p:cNvSpPr txBox="1"/>
          <p:nvPr/>
        </p:nvSpPr>
        <p:spPr>
          <a:xfrm>
            <a:off x="8194340" y="7036513"/>
            <a:ext cx="1363600" cy="360040"/>
          </a:xfrm>
          <a:prstGeom prst="rect">
            <a:avLst/>
          </a:prstGeom>
          <a:noFill/>
        </p:spPr>
        <p:txBody>
          <a:bodyPr wrap="square" lIns="0" tIns="0" rIns="0" bIns="0" rtlCol="0">
            <a:noAutofit/>
          </a:bodyPr>
          <a:lstStyle/>
          <a:p>
            <a:pPr algn="r"/>
            <a:r>
              <a:rPr lang="cs-CZ" sz="1400" dirty="0" smtClean="0">
                <a:latin typeface="Arial" pitchFamily="34" charset="0"/>
                <a:cs typeface="Arial" pitchFamily="34" charset="0"/>
              </a:rPr>
              <a:t>Zdroj: Eurostat</a:t>
            </a:r>
            <a:endParaRPr lang="cs-CZ" sz="1400" dirty="0">
              <a:latin typeface="Arial" pitchFamily="34" charset="0"/>
              <a:cs typeface="Arial" pitchFamily="34" charset="0"/>
            </a:endParaRPr>
          </a:p>
        </p:txBody>
      </p:sp>
      <p:pic>
        <p:nvPicPr>
          <p:cNvPr id="2062" name="Picture 14" descr="D:\Dokumenty\A_ZO_PP\Infor\a\roční\analyza_sousedni_staty\mapy\vlajka-rakousko-200.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78496" y="4923125"/>
            <a:ext cx="762000" cy="50673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2060" name="Picture 12" descr="D:\Dokumenty\A_ZO_PP\Infor\a\roční\analyza_sousedni_staty\mapy\vlajka-nemecko-200.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8558" y="2677189"/>
            <a:ext cx="762000" cy="50673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2055" name="Picture 7" descr="D:\Dokumenty\A_ZO_PP\Infor\a\roční\analyza_sousedni_staty\mapy\vlajka-polsko-200.gif"/>
          <p:cNvPicPr>
            <a:picLocks noChangeAspect="1" noChangeArrowheads="1"/>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3243263" y="2531956"/>
            <a:ext cx="762000" cy="5067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64" name="Picture 16" descr="D:\Dokumenty\A_ZO_PP\Infor\a\roční\analyza_sousedni_staty\mapy\vlajka-slovensko-200.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01981" y="4557618"/>
            <a:ext cx="762000" cy="50673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1345051" y="1291988"/>
            <a:ext cx="2736304" cy="714717"/>
          </a:xfrm>
          <a:prstGeom prst="rect">
            <a:avLst/>
          </a:prstGeom>
          <a:noFill/>
        </p:spPr>
        <p:txBody>
          <a:bodyPr wrap="square" lIns="0" tIns="0" rIns="0" bIns="0" rtlCol="0">
            <a:noAutofit/>
          </a:bodyPr>
          <a:lstStyle/>
          <a:p>
            <a:pPr algn="ctr"/>
            <a:r>
              <a:rPr lang="cs-CZ" sz="1600" b="1" cap="all" dirty="0" smtClean="0">
                <a:solidFill>
                  <a:srgbClr val="4F81BD"/>
                </a:solidFill>
                <a:latin typeface="Arial" pitchFamily="34" charset="0"/>
                <a:cs typeface="Arial" pitchFamily="34" charset="0"/>
              </a:rPr>
              <a:t>top 3 země pro vývoz</a:t>
            </a:r>
          </a:p>
          <a:p>
            <a:pPr algn="ctr"/>
            <a:r>
              <a:rPr lang="cs-CZ" sz="1400" b="1" cap="all" dirty="0" smtClean="0">
                <a:solidFill>
                  <a:srgbClr val="4F81BD"/>
                </a:solidFill>
                <a:latin typeface="Arial" pitchFamily="34" charset="0"/>
                <a:cs typeface="Arial" pitchFamily="34" charset="0"/>
              </a:rPr>
              <a:t>sousedních států</a:t>
            </a:r>
            <a:endParaRPr lang="cs-CZ" sz="1400" b="1" cap="all" dirty="0">
              <a:solidFill>
                <a:srgbClr val="4F81BD"/>
              </a:solidFill>
              <a:latin typeface="Arial" pitchFamily="34" charset="0"/>
              <a:cs typeface="Arial" pitchFamily="34" charset="0"/>
            </a:endParaRPr>
          </a:p>
        </p:txBody>
      </p:sp>
      <p:sp>
        <p:nvSpPr>
          <p:cNvPr id="22" name="TextovéPole 21"/>
          <p:cNvSpPr txBox="1"/>
          <p:nvPr/>
        </p:nvSpPr>
        <p:spPr>
          <a:xfrm>
            <a:off x="3701981" y="5201952"/>
            <a:ext cx="1184985" cy="810176"/>
          </a:xfrm>
          <a:prstGeom prst="rect">
            <a:avLst/>
          </a:prstGeom>
          <a:solidFill>
            <a:schemeClr val="bg1"/>
          </a:solidFill>
          <a:ln>
            <a:solidFill>
              <a:srgbClr val="BD1B21"/>
            </a:solidFill>
          </a:ln>
        </p:spPr>
        <p:txBody>
          <a:bodyPr wrap="square" lIns="0" tIns="0" rIns="0" bIns="0" rtlCol="0" anchor="ctr">
            <a:noAutofit/>
          </a:bodyPr>
          <a:lstStyle/>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1. Německo</a:t>
            </a:r>
          </a:p>
          <a:p>
            <a:pPr>
              <a:spcBef>
                <a:spcPts val="600"/>
              </a:spcBef>
              <a:spcAft>
                <a:spcPts val="0"/>
              </a:spcAft>
            </a:pPr>
            <a:r>
              <a:rPr lang="cs-CZ" sz="1100" b="1" cap="all" dirty="0">
                <a:solidFill>
                  <a:schemeClr val="tx1">
                    <a:lumMod val="85000"/>
                    <a:lumOff val="15000"/>
                  </a:schemeClr>
                </a:solidFill>
                <a:latin typeface="Arial" pitchFamily="34" charset="0"/>
                <a:cs typeface="Arial" pitchFamily="34" charset="0"/>
              </a:rPr>
              <a:t> </a:t>
            </a:r>
            <a:r>
              <a:rPr lang="cs-CZ" sz="1100" b="1" cap="all" dirty="0" smtClean="0">
                <a:solidFill>
                  <a:schemeClr val="tx1">
                    <a:lumMod val="85000"/>
                    <a:lumOff val="15000"/>
                  </a:schemeClr>
                </a:solidFill>
                <a:latin typeface="Arial" pitchFamily="34" charset="0"/>
                <a:cs typeface="Arial" pitchFamily="34" charset="0"/>
              </a:rPr>
              <a:t>  2. česko</a:t>
            </a:r>
          </a:p>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3. Maďarsko</a:t>
            </a:r>
          </a:p>
        </p:txBody>
      </p:sp>
      <p:sp>
        <p:nvSpPr>
          <p:cNvPr id="24" name="TextovéPole 23"/>
          <p:cNvSpPr txBox="1"/>
          <p:nvPr/>
        </p:nvSpPr>
        <p:spPr>
          <a:xfrm>
            <a:off x="6640254" y="1291988"/>
            <a:ext cx="2736304" cy="514137"/>
          </a:xfrm>
          <a:prstGeom prst="rect">
            <a:avLst/>
          </a:prstGeom>
          <a:noFill/>
        </p:spPr>
        <p:txBody>
          <a:bodyPr wrap="square" lIns="0" tIns="0" rIns="0" bIns="0" rtlCol="0">
            <a:noAutofit/>
          </a:bodyPr>
          <a:lstStyle/>
          <a:p>
            <a:pPr algn="ctr"/>
            <a:r>
              <a:rPr lang="cs-CZ" sz="1600" b="1" cap="all" dirty="0" smtClean="0">
                <a:solidFill>
                  <a:srgbClr val="C00000"/>
                </a:solidFill>
                <a:latin typeface="Arial" pitchFamily="34" charset="0"/>
                <a:cs typeface="Arial" pitchFamily="34" charset="0"/>
              </a:rPr>
              <a:t>top 3 země pro dovoz</a:t>
            </a:r>
          </a:p>
          <a:p>
            <a:pPr algn="ctr"/>
            <a:r>
              <a:rPr lang="cs-CZ" sz="1400" b="1" cap="all" dirty="0" smtClean="0">
                <a:solidFill>
                  <a:srgbClr val="C00000"/>
                </a:solidFill>
                <a:latin typeface="Arial" pitchFamily="34" charset="0"/>
                <a:cs typeface="Arial" pitchFamily="34" charset="0"/>
              </a:rPr>
              <a:t> Sousedních států</a:t>
            </a:r>
            <a:endParaRPr lang="cs-CZ" sz="1400" b="1" cap="all" dirty="0">
              <a:solidFill>
                <a:srgbClr val="C00000"/>
              </a:solidFill>
              <a:latin typeface="Arial" pitchFamily="34" charset="0"/>
              <a:cs typeface="Arial" pitchFamily="34" charset="0"/>
            </a:endParaRPr>
          </a:p>
        </p:txBody>
      </p:sp>
      <p:pic>
        <p:nvPicPr>
          <p:cNvPr id="27" name="Picture 7" descr="D:\Dokumenty\A_ZO_PP\Infor\a\roční\analyza_sousedni_staty\mapy\vlajka-polsko-200.gif"/>
          <p:cNvPicPr>
            <a:picLocks noChangeAspect="1" noChangeArrowheads="1"/>
          </p:cNvPicPr>
          <p:nvPr/>
        </p:nvPicPr>
        <p:blipFill>
          <a:blip r:embed="rId6" r:link="rId7" cstate="print">
            <a:extLst>
              <a:ext uri="{28A0092B-C50C-407E-A947-70E740481C1C}">
                <a14:useLocalDpi xmlns:a14="http://schemas.microsoft.com/office/drawing/2010/main" val="0"/>
              </a:ext>
            </a:extLst>
          </a:blip>
          <a:srcRect/>
          <a:stretch>
            <a:fillRect/>
          </a:stretch>
        </p:blipFill>
        <p:spPr bwMode="auto">
          <a:xfrm>
            <a:off x="8414940" y="2531956"/>
            <a:ext cx="762000" cy="5067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8" name="Picture 14" descr="D:\Dokumenty\A_ZO_PP\Infor\a\roční\analyza_sousedni_staty\mapy\vlajka-rakousko-200.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62924" y="4919889"/>
            <a:ext cx="762000" cy="50673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
        <p:nvSpPr>
          <p:cNvPr id="30" name="TextovéPole 29"/>
          <p:cNvSpPr txBox="1"/>
          <p:nvPr/>
        </p:nvSpPr>
        <p:spPr>
          <a:xfrm>
            <a:off x="5130676" y="1338481"/>
            <a:ext cx="934487" cy="621733"/>
          </a:xfrm>
          <a:prstGeom prst="rect">
            <a:avLst/>
          </a:prstGeom>
          <a:solidFill>
            <a:schemeClr val="bg1"/>
          </a:solidFill>
          <a:ln>
            <a:noFill/>
          </a:ln>
        </p:spPr>
        <p:txBody>
          <a:bodyPr wrap="square" lIns="0" tIns="0" rIns="0" bIns="0" rtlCol="0" anchor="ctr">
            <a:noAutofit/>
          </a:bodyPr>
          <a:lstStyle/>
          <a:p>
            <a:pPr algn="ctr">
              <a:spcBef>
                <a:spcPts val="600"/>
              </a:spcBef>
              <a:spcAft>
                <a:spcPts val="600"/>
              </a:spcAft>
            </a:pPr>
            <a:r>
              <a:rPr lang="cs-CZ" sz="2400" b="1" cap="all" dirty="0" smtClean="0">
                <a:solidFill>
                  <a:srgbClr val="0070C0"/>
                </a:solidFill>
                <a:latin typeface="Arial" pitchFamily="34" charset="0"/>
                <a:cs typeface="Arial" pitchFamily="34" charset="0"/>
              </a:rPr>
              <a:t>2022</a:t>
            </a:r>
          </a:p>
        </p:txBody>
      </p:sp>
      <p:pic>
        <p:nvPicPr>
          <p:cNvPr id="23" name="Picture 16" descr="D:\Dokumenty\A_ZO_PP\Infor\a\roční\analyza_sousedni_staty\mapy\vlajka-slovensko-200.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800578" y="4557618"/>
            <a:ext cx="762000" cy="50673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31" name="Picture 12" descr="D:\Dokumenty\A_ZO_PP\Infor\a\roční\analyza_sousedni_staty\mapy\vlajka-nemecko-200.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5163" y="2677189"/>
            <a:ext cx="762000" cy="506730"/>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
        <p:nvSpPr>
          <p:cNvPr id="32" name="TextovéPole 31"/>
          <p:cNvSpPr txBox="1"/>
          <p:nvPr/>
        </p:nvSpPr>
        <p:spPr>
          <a:xfrm>
            <a:off x="344825" y="3301186"/>
            <a:ext cx="1477468" cy="810176"/>
          </a:xfrm>
          <a:prstGeom prst="rect">
            <a:avLst/>
          </a:prstGeom>
          <a:solidFill>
            <a:schemeClr val="bg1"/>
          </a:solidFill>
          <a:ln>
            <a:solidFill>
              <a:srgbClr val="BD1B21"/>
            </a:solidFill>
          </a:ln>
        </p:spPr>
        <p:txBody>
          <a:bodyPr wrap="square" lIns="0" tIns="0" rIns="0" bIns="0" rtlCol="0" anchor="ctr">
            <a:noAutofit/>
          </a:bodyPr>
          <a:lstStyle/>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1. spojené státy</a:t>
            </a:r>
          </a:p>
          <a:p>
            <a:pPr>
              <a:spcBef>
                <a:spcPts val="600"/>
              </a:spcBef>
              <a:spcAft>
                <a:spcPts val="0"/>
              </a:spcAft>
            </a:pPr>
            <a:r>
              <a:rPr lang="cs-CZ" sz="1100" b="1" cap="all" dirty="0">
                <a:solidFill>
                  <a:schemeClr val="tx1">
                    <a:lumMod val="85000"/>
                    <a:lumOff val="15000"/>
                  </a:schemeClr>
                </a:solidFill>
                <a:latin typeface="Arial" pitchFamily="34" charset="0"/>
                <a:cs typeface="Arial" pitchFamily="34" charset="0"/>
              </a:rPr>
              <a:t> </a:t>
            </a:r>
            <a:r>
              <a:rPr lang="cs-CZ" sz="1100" b="1" cap="all" dirty="0" smtClean="0">
                <a:solidFill>
                  <a:schemeClr val="tx1">
                    <a:lumMod val="85000"/>
                    <a:lumOff val="15000"/>
                  </a:schemeClr>
                </a:solidFill>
                <a:latin typeface="Arial" pitchFamily="34" charset="0"/>
                <a:cs typeface="Arial" pitchFamily="34" charset="0"/>
              </a:rPr>
              <a:t>  2. francie</a:t>
            </a:r>
          </a:p>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3. Nizozemsko</a:t>
            </a:r>
          </a:p>
        </p:txBody>
      </p:sp>
      <p:sp>
        <p:nvSpPr>
          <p:cNvPr id="33" name="TextovéPole 32"/>
          <p:cNvSpPr txBox="1"/>
          <p:nvPr/>
        </p:nvSpPr>
        <p:spPr>
          <a:xfrm>
            <a:off x="1553778" y="5537225"/>
            <a:ext cx="1486718" cy="810176"/>
          </a:xfrm>
          <a:prstGeom prst="rect">
            <a:avLst/>
          </a:prstGeom>
          <a:solidFill>
            <a:schemeClr val="bg1"/>
          </a:solidFill>
          <a:ln>
            <a:solidFill>
              <a:srgbClr val="BD1B21"/>
            </a:solidFill>
          </a:ln>
        </p:spPr>
        <p:txBody>
          <a:bodyPr wrap="square" lIns="0" tIns="0" rIns="0" bIns="0" rtlCol="0" anchor="ctr">
            <a:noAutofit/>
          </a:bodyPr>
          <a:lstStyle/>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1. Německo</a:t>
            </a:r>
          </a:p>
          <a:p>
            <a:pPr>
              <a:spcBef>
                <a:spcPts val="600"/>
              </a:spcBef>
              <a:spcAft>
                <a:spcPts val="0"/>
              </a:spcAft>
            </a:pPr>
            <a:r>
              <a:rPr lang="cs-CZ" sz="1100" b="1" cap="all" dirty="0">
                <a:solidFill>
                  <a:schemeClr val="tx1">
                    <a:lumMod val="85000"/>
                    <a:lumOff val="15000"/>
                  </a:schemeClr>
                </a:solidFill>
                <a:latin typeface="Arial" pitchFamily="34" charset="0"/>
                <a:cs typeface="Arial" pitchFamily="34" charset="0"/>
              </a:rPr>
              <a:t> </a:t>
            </a:r>
            <a:r>
              <a:rPr lang="cs-CZ" sz="1100" b="1" cap="all" dirty="0" smtClean="0">
                <a:solidFill>
                  <a:schemeClr val="tx1">
                    <a:lumMod val="85000"/>
                    <a:lumOff val="15000"/>
                  </a:schemeClr>
                </a:solidFill>
                <a:latin typeface="Arial" pitchFamily="34" charset="0"/>
                <a:cs typeface="Arial" pitchFamily="34" charset="0"/>
              </a:rPr>
              <a:t>  2. itálie</a:t>
            </a:r>
          </a:p>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3. spojené státy</a:t>
            </a:r>
          </a:p>
        </p:txBody>
      </p:sp>
      <p:sp>
        <p:nvSpPr>
          <p:cNvPr id="34" name="TextovéPole 33"/>
          <p:cNvSpPr txBox="1"/>
          <p:nvPr/>
        </p:nvSpPr>
        <p:spPr>
          <a:xfrm>
            <a:off x="3243263" y="3175578"/>
            <a:ext cx="1183935" cy="810176"/>
          </a:xfrm>
          <a:prstGeom prst="rect">
            <a:avLst/>
          </a:prstGeom>
          <a:solidFill>
            <a:schemeClr val="bg1"/>
          </a:solidFill>
          <a:ln>
            <a:solidFill>
              <a:srgbClr val="BD1B21"/>
            </a:solidFill>
          </a:ln>
        </p:spPr>
        <p:txBody>
          <a:bodyPr wrap="square" lIns="0" tIns="0" rIns="0" bIns="0" rtlCol="0" anchor="ctr">
            <a:noAutofit/>
          </a:bodyPr>
          <a:lstStyle/>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1. Německo</a:t>
            </a:r>
          </a:p>
          <a:p>
            <a:pPr>
              <a:spcBef>
                <a:spcPts val="600"/>
              </a:spcBef>
              <a:spcAft>
                <a:spcPts val="0"/>
              </a:spcAft>
            </a:pPr>
            <a:r>
              <a:rPr lang="cs-CZ" sz="1100" b="1" cap="all" dirty="0">
                <a:solidFill>
                  <a:schemeClr val="tx1">
                    <a:lumMod val="85000"/>
                    <a:lumOff val="15000"/>
                  </a:schemeClr>
                </a:solidFill>
                <a:latin typeface="Arial" pitchFamily="34" charset="0"/>
                <a:cs typeface="Arial" pitchFamily="34" charset="0"/>
              </a:rPr>
              <a:t> </a:t>
            </a:r>
            <a:r>
              <a:rPr lang="cs-CZ" sz="1100" b="1" cap="all" dirty="0" smtClean="0">
                <a:solidFill>
                  <a:schemeClr val="tx1">
                    <a:lumMod val="85000"/>
                    <a:lumOff val="15000"/>
                  </a:schemeClr>
                </a:solidFill>
                <a:latin typeface="Arial" pitchFamily="34" charset="0"/>
                <a:cs typeface="Arial" pitchFamily="34" charset="0"/>
              </a:rPr>
              <a:t>  2. česko</a:t>
            </a:r>
          </a:p>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3. francie</a:t>
            </a:r>
          </a:p>
        </p:txBody>
      </p:sp>
      <p:sp>
        <p:nvSpPr>
          <p:cNvPr id="36" name="TextovéPole 35"/>
          <p:cNvSpPr txBox="1"/>
          <p:nvPr/>
        </p:nvSpPr>
        <p:spPr>
          <a:xfrm>
            <a:off x="5542915" y="3314458"/>
            <a:ext cx="1284247" cy="810176"/>
          </a:xfrm>
          <a:prstGeom prst="rect">
            <a:avLst/>
          </a:prstGeom>
          <a:solidFill>
            <a:schemeClr val="bg1"/>
          </a:solidFill>
          <a:ln>
            <a:solidFill>
              <a:srgbClr val="BD1B21"/>
            </a:solidFill>
          </a:ln>
        </p:spPr>
        <p:txBody>
          <a:bodyPr wrap="square" lIns="0" tIns="0" rIns="0" bIns="0" rtlCol="0" anchor="ctr">
            <a:noAutofit/>
          </a:bodyPr>
          <a:lstStyle/>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1. Nizozemsko</a:t>
            </a:r>
          </a:p>
          <a:p>
            <a:pPr>
              <a:spcBef>
                <a:spcPts val="600"/>
              </a:spcBef>
              <a:spcAft>
                <a:spcPts val="0"/>
              </a:spcAft>
            </a:pPr>
            <a:r>
              <a:rPr lang="cs-CZ" sz="1100" b="1" cap="all" dirty="0">
                <a:solidFill>
                  <a:schemeClr val="tx1">
                    <a:lumMod val="85000"/>
                    <a:lumOff val="15000"/>
                  </a:schemeClr>
                </a:solidFill>
                <a:latin typeface="Arial" pitchFamily="34" charset="0"/>
                <a:cs typeface="Arial" pitchFamily="34" charset="0"/>
              </a:rPr>
              <a:t> </a:t>
            </a:r>
            <a:r>
              <a:rPr lang="cs-CZ" sz="1100" b="1" cap="all" dirty="0" smtClean="0">
                <a:solidFill>
                  <a:schemeClr val="tx1">
                    <a:lumMod val="85000"/>
                    <a:lumOff val="15000"/>
                  </a:schemeClr>
                </a:solidFill>
                <a:latin typeface="Arial" pitchFamily="34" charset="0"/>
                <a:cs typeface="Arial" pitchFamily="34" charset="0"/>
              </a:rPr>
              <a:t>  2. čína</a:t>
            </a:r>
          </a:p>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3. belgie</a:t>
            </a:r>
          </a:p>
        </p:txBody>
      </p:sp>
      <p:sp>
        <p:nvSpPr>
          <p:cNvPr id="37" name="TextovéPole 36"/>
          <p:cNvSpPr txBox="1"/>
          <p:nvPr/>
        </p:nvSpPr>
        <p:spPr>
          <a:xfrm>
            <a:off x="8393668" y="3165742"/>
            <a:ext cx="1321832" cy="810176"/>
          </a:xfrm>
          <a:prstGeom prst="rect">
            <a:avLst/>
          </a:prstGeom>
          <a:solidFill>
            <a:schemeClr val="bg1"/>
          </a:solidFill>
          <a:ln>
            <a:solidFill>
              <a:srgbClr val="BD1B21"/>
            </a:solidFill>
          </a:ln>
        </p:spPr>
        <p:txBody>
          <a:bodyPr wrap="square" lIns="0" tIns="0" rIns="0" bIns="0" rtlCol="0" anchor="ctr">
            <a:noAutofit/>
          </a:bodyPr>
          <a:lstStyle/>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1. Německo</a:t>
            </a:r>
          </a:p>
          <a:p>
            <a:pPr>
              <a:spcBef>
                <a:spcPts val="600"/>
              </a:spcBef>
              <a:spcAft>
                <a:spcPts val="0"/>
              </a:spcAft>
            </a:pPr>
            <a:r>
              <a:rPr lang="cs-CZ" sz="1100" b="1" cap="all" dirty="0">
                <a:solidFill>
                  <a:schemeClr val="tx1">
                    <a:lumMod val="85000"/>
                    <a:lumOff val="15000"/>
                  </a:schemeClr>
                </a:solidFill>
                <a:latin typeface="Arial" pitchFamily="34" charset="0"/>
                <a:cs typeface="Arial" pitchFamily="34" charset="0"/>
              </a:rPr>
              <a:t> </a:t>
            </a:r>
            <a:r>
              <a:rPr lang="cs-CZ" sz="1100" b="1" cap="all" dirty="0" smtClean="0">
                <a:solidFill>
                  <a:schemeClr val="tx1">
                    <a:lumMod val="85000"/>
                    <a:lumOff val="15000"/>
                  </a:schemeClr>
                </a:solidFill>
                <a:latin typeface="Arial" pitchFamily="34" charset="0"/>
                <a:cs typeface="Arial" pitchFamily="34" charset="0"/>
              </a:rPr>
              <a:t>  2. čína</a:t>
            </a:r>
          </a:p>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3. nizozemsko</a:t>
            </a:r>
          </a:p>
        </p:txBody>
      </p:sp>
      <p:sp>
        <p:nvSpPr>
          <p:cNvPr id="38" name="TextovéPole 37"/>
          <p:cNvSpPr txBox="1"/>
          <p:nvPr/>
        </p:nvSpPr>
        <p:spPr>
          <a:xfrm>
            <a:off x="8795940" y="5201951"/>
            <a:ext cx="1184985" cy="810176"/>
          </a:xfrm>
          <a:prstGeom prst="rect">
            <a:avLst/>
          </a:prstGeom>
          <a:solidFill>
            <a:schemeClr val="bg1"/>
          </a:solidFill>
          <a:ln>
            <a:solidFill>
              <a:srgbClr val="BD1B21"/>
            </a:solidFill>
          </a:ln>
        </p:spPr>
        <p:txBody>
          <a:bodyPr wrap="square" lIns="0" tIns="0" rIns="0" bIns="0" rtlCol="0" anchor="ctr">
            <a:noAutofit/>
          </a:bodyPr>
          <a:lstStyle/>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1. Německo</a:t>
            </a:r>
          </a:p>
          <a:p>
            <a:pPr>
              <a:spcBef>
                <a:spcPts val="600"/>
              </a:spcBef>
              <a:spcAft>
                <a:spcPts val="0"/>
              </a:spcAft>
            </a:pPr>
            <a:r>
              <a:rPr lang="cs-CZ" sz="1100" b="1" cap="all" dirty="0">
                <a:solidFill>
                  <a:schemeClr val="tx1">
                    <a:lumMod val="85000"/>
                    <a:lumOff val="15000"/>
                  </a:schemeClr>
                </a:solidFill>
                <a:latin typeface="Arial" pitchFamily="34" charset="0"/>
                <a:cs typeface="Arial" pitchFamily="34" charset="0"/>
              </a:rPr>
              <a:t> </a:t>
            </a:r>
            <a:r>
              <a:rPr lang="cs-CZ" sz="1100" b="1" cap="all" dirty="0" smtClean="0">
                <a:solidFill>
                  <a:schemeClr val="tx1">
                    <a:lumMod val="85000"/>
                    <a:lumOff val="15000"/>
                  </a:schemeClr>
                </a:solidFill>
                <a:latin typeface="Arial" pitchFamily="34" charset="0"/>
                <a:cs typeface="Arial" pitchFamily="34" charset="0"/>
              </a:rPr>
              <a:t>  2. česko</a:t>
            </a:r>
          </a:p>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3. polsko</a:t>
            </a:r>
          </a:p>
        </p:txBody>
      </p:sp>
      <p:sp>
        <p:nvSpPr>
          <p:cNvPr id="39" name="TextovéPole 38"/>
          <p:cNvSpPr txBox="1"/>
          <p:nvPr/>
        </p:nvSpPr>
        <p:spPr>
          <a:xfrm>
            <a:off x="6640254" y="5537225"/>
            <a:ext cx="1486718" cy="810176"/>
          </a:xfrm>
          <a:prstGeom prst="rect">
            <a:avLst/>
          </a:prstGeom>
          <a:solidFill>
            <a:schemeClr val="bg1"/>
          </a:solidFill>
          <a:ln>
            <a:solidFill>
              <a:srgbClr val="BD1B21"/>
            </a:solidFill>
          </a:ln>
        </p:spPr>
        <p:txBody>
          <a:bodyPr wrap="square" lIns="0" tIns="0" rIns="0" bIns="0" rtlCol="0" anchor="ctr">
            <a:noAutofit/>
          </a:bodyPr>
          <a:lstStyle/>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1. Německo</a:t>
            </a:r>
          </a:p>
          <a:p>
            <a:pPr>
              <a:spcBef>
                <a:spcPts val="600"/>
              </a:spcBef>
              <a:spcAft>
                <a:spcPts val="0"/>
              </a:spcAft>
            </a:pPr>
            <a:r>
              <a:rPr lang="cs-CZ" sz="1100" b="1" cap="all" dirty="0">
                <a:solidFill>
                  <a:schemeClr val="tx1">
                    <a:lumMod val="85000"/>
                    <a:lumOff val="15000"/>
                  </a:schemeClr>
                </a:solidFill>
                <a:latin typeface="Arial" pitchFamily="34" charset="0"/>
                <a:cs typeface="Arial" pitchFamily="34" charset="0"/>
              </a:rPr>
              <a:t> </a:t>
            </a:r>
            <a:r>
              <a:rPr lang="cs-CZ" sz="1100" b="1" cap="all" dirty="0" smtClean="0">
                <a:solidFill>
                  <a:schemeClr val="tx1">
                    <a:lumMod val="85000"/>
                    <a:lumOff val="15000"/>
                  </a:schemeClr>
                </a:solidFill>
                <a:latin typeface="Arial" pitchFamily="34" charset="0"/>
                <a:cs typeface="Arial" pitchFamily="34" charset="0"/>
              </a:rPr>
              <a:t>  2. itálie</a:t>
            </a:r>
          </a:p>
          <a:p>
            <a:pPr>
              <a:spcBef>
                <a:spcPts val="600"/>
              </a:spcBef>
              <a:spcAft>
                <a:spcPts val="0"/>
              </a:spcAft>
            </a:pPr>
            <a:r>
              <a:rPr lang="cs-CZ" sz="1100" b="1" cap="all" dirty="0" smtClean="0">
                <a:solidFill>
                  <a:schemeClr val="tx1">
                    <a:lumMod val="85000"/>
                    <a:lumOff val="15000"/>
                  </a:schemeClr>
                </a:solidFill>
                <a:latin typeface="Arial" pitchFamily="34" charset="0"/>
                <a:cs typeface="Arial" pitchFamily="34" charset="0"/>
              </a:rPr>
              <a:t>   3. nizozemsko</a:t>
            </a:r>
          </a:p>
        </p:txBody>
      </p:sp>
    </p:spTree>
    <p:extLst>
      <p:ext uri="{BB962C8B-B14F-4D97-AF65-F5344CB8AC3E}">
        <p14:creationId xmlns:p14="http://schemas.microsoft.com/office/powerpoint/2010/main" val="3801485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text 2"/>
          <p:cNvSpPr>
            <a:spLocks noGrp="1"/>
          </p:cNvSpPr>
          <p:nvPr>
            <p:ph type="body" sz="quarter" idx="10"/>
          </p:nvPr>
        </p:nvSpPr>
        <p:spPr bwMode="auto">
          <a:xfrm>
            <a:off x="846138" y="449263"/>
            <a:ext cx="9215437" cy="971550"/>
          </a:xfrm>
          <a:noFill/>
          <a:ln>
            <a:miter lim="800000"/>
            <a:headEnd/>
            <a:tailEnd/>
          </a:ln>
        </p:spPr>
        <p:txBody>
          <a:bodyPr vert="horz" wrap="square" numCol="1" anchor="t" anchorCtr="0" compatLnSpc="1">
            <a:prstTxWarp prst="textNoShape">
              <a:avLst/>
            </a:prstTxWarp>
          </a:bodyPr>
          <a:lstStyle/>
          <a:p>
            <a:pPr>
              <a:spcBef>
                <a:spcPct val="0"/>
              </a:spcBef>
            </a:pPr>
            <a:r>
              <a:rPr lang="cs-CZ" altLang="cs-CZ" dirty="0" smtClean="0">
                <a:latin typeface="Arial" charset="0"/>
                <a:cs typeface="Arial" charset="0"/>
              </a:rPr>
              <a:t>Podíl vývozních položek za Česko na vývozu EU</a:t>
            </a:r>
            <a:endParaRPr lang="cs-CZ" altLang="cs-CZ" sz="2800" dirty="0" smtClean="0">
              <a:latin typeface="Arial" charset="0"/>
              <a:cs typeface="Arial" charset="0"/>
            </a:endParaRPr>
          </a:p>
        </p:txBody>
      </p:sp>
      <p:sp>
        <p:nvSpPr>
          <p:cNvPr id="9" name="TextovéPole 8"/>
          <p:cNvSpPr txBox="1"/>
          <p:nvPr/>
        </p:nvSpPr>
        <p:spPr>
          <a:xfrm>
            <a:off x="4769780" y="1096880"/>
            <a:ext cx="1368152" cy="432048"/>
          </a:xfrm>
          <a:prstGeom prst="rect">
            <a:avLst/>
          </a:prstGeom>
          <a:noFill/>
        </p:spPr>
        <p:txBody>
          <a:bodyPr wrap="square" lIns="0" tIns="0" rIns="0" bIns="0" rtlCol="0">
            <a:noAutofit/>
          </a:bodyPr>
          <a:lstStyle/>
          <a:p>
            <a:pPr algn="ctr"/>
            <a:r>
              <a:rPr lang="cs-CZ" sz="2000" b="1" cap="all" dirty="0" smtClean="0">
                <a:solidFill>
                  <a:srgbClr val="0070C0"/>
                </a:solidFill>
                <a:latin typeface="Arial" pitchFamily="34" charset="0"/>
                <a:cs typeface="Arial" pitchFamily="34" charset="0"/>
              </a:rPr>
              <a:t>2022</a:t>
            </a:r>
            <a:endParaRPr lang="cs-CZ" sz="2000" b="1" cap="all" dirty="0">
              <a:solidFill>
                <a:srgbClr val="0070C0"/>
              </a:solidFill>
              <a:latin typeface="Arial" pitchFamily="34" charset="0"/>
              <a:cs typeface="Arial" pitchFamily="34" charset="0"/>
            </a:endParaRPr>
          </a:p>
        </p:txBody>
      </p:sp>
      <p:sp>
        <p:nvSpPr>
          <p:cNvPr id="2" name="TextovéPole 1"/>
          <p:cNvSpPr txBox="1"/>
          <p:nvPr/>
        </p:nvSpPr>
        <p:spPr>
          <a:xfrm>
            <a:off x="963190" y="1508820"/>
            <a:ext cx="1512168" cy="271586"/>
          </a:xfrm>
          <a:prstGeom prst="rect">
            <a:avLst/>
          </a:prstGeom>
          <a:noFill/>
        </p:spPr>
        <p:txBody>
          <a:bodyPr wrap="square" lIns="0" tIns="0" rIns="0" bIns="0" rtlCol="0">
            <a:noAutofit/>
          </a:bodyPr>
          <a:lstStyle/>
          <a:p>
            <a:pPr algn="ctr"/>
            <a:r>
              <a:rPr lang="cs-CZ" sz="1400" b="1" cap="all" dirty="0" smtClean="0">
                <a:solidFill>
                  <a:srgbClr val="0071BC"/>
                </a:solidFill>
                <a:latin typeface="Arial" pitchFamily="34" charset="0"/>
                <a:cs typeface="Arial" pitchFamily="34" charset="0"/>
              </a:rPr>
              <a:t>papoušci</a:t>
            </a:r>
            <a:endParaRPr lang="cs-CZ" sz="1400" b="1" cap="all" dirty="0">
              <a:solidFill>
                <a:srgbClr val="0071BC"/>
              </a:solidFill>
              <a:latin typeface="Arial" pitchFamily="34" charset="0"/>
              <a:cs typeface="Arial" pitchFamily="34" charset="0"/>
            </a:endParaRPr>
          </a:p>
        </p:txBody>
      </p:sp>
      <p:graphicFrame>
        <p:nvGraphicFramePr>
          <p:cNvPr id="18" name="Graf 17"/>
          <p:cNvGraphicFramePr>
            <a:graphicFrameLocks/>
          </p:cNvGraphicFramePr>
          <p:nvPr>
            <p:extLst>
              <p:ext uri="{D42A27DB-BD31-4B8C-83A1-F6EECF244321}">
                <p14:modId xmlns:p14="http://schemas.microsoft.com/office/powerpoint/2010/main" val="2263710385"/>
              </p:ext>
            </p:extLst>
          </p:nvPr>
        </p:nvGraphicFramePr>
        <p:xfrm>
          <a:off x="3292658" y="1864653"/>
          <a:ext cx="2162174" cy="2162175"/>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ovéPole 18"/>
          <p:cNvSpPr txBox="1"/>
          <p:nvPr/>
        </p:nvSpPr>
        <p:spPr>
          <a:xfrm>
            <a:off x="8586866" y="1506938"/>
            <a:ext cx="1474709" cy="271586"/>
          </a:xfrm>
          <a:prstGeom prst="rect">
            <a:avLst/>
          </a:prstGeom>
          <a:noFill/>
        </p:spPr>
        <p:txBody>
          <a:bodyPr wrap="square" lIns="0" tIns="0" rIns="0" bIns="0" rtlCol="0">
            <a:noAutofit/>
          </a:bodyPr>
          <a:lstStyle/>
          <a:p>
            <a:pPr algn="ctr"/>
            <a:r>
              <a:rPr lang="cs-CZ" sz="1400" b="1" cap="all" dirty="0" smtClean="0">
                <a:solidFill>
                  <a:srgbClr val="0071BC"/>
                </a:solidFill>
                <a:latin typeface="Arial" pitchFamily="34" charset="0"/>
                <a:cs typeface="Arial" pitchFamily="34" charset="0"/>
              </a:rPr>
              <a:t>mikroskopy</a:t>
            </a:r>
            <a:endParaRPr lang="cs-CZ" sz="1400" b="1" cap="all" dirty="0">
              <a:solidFill>
                <a:srgbClr val="0071BC"/>
              </a:solidFill>
              <a:latin typeface="Arial" pitchFamily="34" charset="0"/>
              <a:cs typeface="Arial" pitchFamily="34" charset="0"/>
            </a:endParaRPr>
          </a:p>
        </p:txBody>
      </p:sp>
      <p:sp>
        <p:nvSpPr>
          <p:cNvPr id="24" name="TextovéPole 23"/>
          <p:cNvSpPr txBox="1"/>
          <p:nvPr/>
        </p:nvSpPr>
        <p:spPr>
          <a:xfrm>
            <a:off x="8783566" y="4229887"/>
            <a:ext cx="1081308" cy="429816"/>
          </a:xfrm>
          <a:prstGeom prst="rect">
            <a:avLst/>
          </a:prstGeom>
          <a:noFill/>
        </p:spPr>
        <p:txBody>
          <a:bodyPr wrap="square" lIns="0" tIns="0" rIns="0" bIns="0" rtlCol="0">
            <a:noAutofit/>
          </a:bodyPr>
          <a:lstStyle/>
          <a:p>
            <a:pPr algn="ctr"/>
            <a:r>
              <a:rPr lang="cs-CZ" sz="1400" b="1" cap="all" dirty="0" smtClean="0">
                <a:solidFill>
                  <a:srgbClr val="0071BC"/>
                </a:solidFill>
                <a:latin typeface="Arial" pitchFamily="34" charset="0"/>
                <a:cs typeface="Arial" pitchFamily="34" charset="0"/>
              </a:rPr>
              <a:t>Živí</a:t>
            </a:r>
          </a:p>
          <a:p>
            <a:pPr algn="ctr"/>
            <a:r>
              <a:rPr lang="cs-CZ" sz="1400" b="1" cap="all" dirty="0" smtClean="0">
                <a:solidFill>
                  <a:srgbClr val="0071BC"/>
                </a:solidFill>
                <a:latin typeface="Arial" pitchFamily="34" charset="0"/>
                <a:cs typeface="Arial" pitchFamily="34" charset="0"/>
              </a:rPr>
              <a:t>kapři</a:t>
            </a:r>
            <a:endParaRPr lang="cs-CZ" sz="1400" b="1" cap="all" dirty="0">
              <a:solidFill>
                <a:srgbClr val="0071BC"/>
              </a:solidFill>
              <a:latin typeface="Arial" pitchFamily="34" charset="0"/>
              <a:cs typeface="Arial" pitchFamily="34" charset="0"/>
            </a:endParaRPr>
          </a:p>
        </p:txBody>
      </p:sp>
      <p:sp>
        <p:nvSpPr>
          <p:cNvPr id="26" name="TextovéPole 25"/>
          <p:cNvSpPr txBox="1"/>
          <p:nvPr/>
        </p:nvSpPr>
        <p:spPr>
          <a:xfrm>
            <a:off x="3499470" y="1506938"/>
            <a:ext cx="1474709" cy="271586"/>
          </a:xfrm>
          <a:prstGeom prst="rect">
            <a:avLst/>
          </a:prstGeom>
          <a:noFill/>
        </p:spPr>
        <p:txBody>
          <a:bodyPr wrap="square" lIns="0" tIns="0" rIns="0" bIns="0" rtlCol="0">
            <a:noAutofit/>
          </a:bodyPr>
          <a:lstStyle/>
          <a:p>
            <a:pPr algn="ctr"/>
            <a:r>
              <a:rPr lang="cs-CZ" sz="1400" b="1" cap="all" dirty="0" smtClean="0">
                <a:solidFill>
                  <a:srgbClr val="0071BC"/>
                </a:solidFill>
                <a:latin typeface="Arial" pitchFamily="34" charset="0"/>
                <a:cs typeface="Arial" pitchFamily="34" charset="0"/>
              </a:rPr>
              <a:t>mák</a:t>
            </a:r>
            <a:endParaRPr lang="cs-CZ" sz="1400" b="1" cap="all" dirty="0">
              <a:solidFill>
                <a:srgbClr val="0071BC"/>
              </a:solidFill>
              <a:latin typeface="Arial" pitchFamily="34" charset="0"/>
              <a:cs typeface="Arial" pitchFamily="34" charset="0"/>
            </a:endParaRPr>
          </a:p>
        </p:txBody>
      </p:sp>
      <p:sp>
        <p:nvSpPr>
          <p:cNvPr id="27" name="TextovéPole 26"/>
          <p:cNvSpPr txBox="1"/>
          <p:nvPr/>
        </p:nvSpPr>
        <p:spPr>
          <a:xfrm>
            <a:off x="6137932" y="1506938"/>
            <a:ext cx="1474709" cy="265860"/>
          </a:xfrm>
          <a:prstGeom prst="rect">
            <a:avLst/>
          </a:prstGeom>
          <a:noFill/>
        </p:spPr>
        <p:txBody>
          <a:bodyPr wrap="square" lIns="0" tIns="0" rIns="0" bIns="0" rtlCol="0">
            <a:noAutofit/>
          </a:bodyPr>
          <a:lstStyle/>
          <a:p>
            <a:pPr algn="ctr"/>
            <a:r>
              <a:rPr lang="cs-CZ" sz="1400" b="1" cap="all" dirty="0" smtClean="0">
                <a:solidFill>
                  <a:srgbClr val="0071BC"/>
                </a:solidFill>
                <a:latin typeface="Arial" pitchFamily="34" charset="0"/>
                <a:cs typeface="Arial" pitchFamily="34" charset="0"/>
              </a:rPr>
              <a:t>auta</a:t>
            </a:r>
            <a:endParaRPr lang="cs-CZ" sz="1400" b="1" cap="all" dirty="0">
              <a:solidFill>
                <a:srgbClr val="0071BC"/>
              </a:solidFill>
              <a:latin typeface="Arial" pitchFamily="34" charset="0"/>
              <a:cs typeface="Arial" pitchFamily="34" charset="0"/>
            </a:endParaRPr>
          </a:p>
        </p:txBody>
      </p:sp>
      <p:sp>
        <p:nvSpPr>
          <p:cNvPr id="32" name="TextovéPole 31"/>
          <p:cNvSpPr txBox="1"/>
          <p:nvPr/>
        </p:nvSpPr>
        <p:spPr>
          <a:xfrm>
            <a:off x="8085919" y="7026729"/>
            <a:ext cx="1363600" cy="360040"/>
          </a:xfrm>
          <a:prstGeom prst="rect">
            <a:avLst/>
          </a:prstGeom>
          <a:noFill/>
        </p:spPr>
        <p:txBody>
          <a:bodyPr wrap="square" lIns="0" tIns="0" rIns="0" bIns="0" rtlCol="0">
            <a:noAutofit/>
          </a:bodyPr>
          <a:lstStyle/>
          <a:p>
            <a:pPr algn="r"/>
            <a:r>
              <a:rPr lang="cs-CZ" sz="1400" dirty="0" smtClean="0">
                <a:latin typeface="Arial" pitchFamily="34" charset="0"/>
                <a:cs typeface="Arial" pitchFamily="34" charset="0"/>
              </a:rPr>
              <a:t>Zdroj: Eurostat</a:t>
            </a:r>
            <a:endParaRPr lang="cs-CZ" sz="1400" dirty="0">
              <a:latin typeface="Arial" pitchFamily="34" charset="0"/>
              <a:cs typeface="Arial" pitchFamily="34" charset="0"/>
            </a:endParaRPr>
          </a:p>
        </p:txBody>
      </p:sp>
      <p:sp>
        <p:nvSpPr>
          <p:cNvPr id="31" name="TextovéPole 30"/>
          <p:cNvSpPr txBox="1"/>
          <p:nvPr/>
        </p:nvSpPr>
        <p:spPr>
          <a:xfrm>
            <a:off x="755770" y="4229887"/>
            <a:ext cx="1852242" cy="425677"/>
          </a:xfrm>
          <a:prstGeom prst="rect">
            <a:avLst/>
          </a:prstGeom>
          <a:noFill/>
        </p:spPr>
        <p:txBody>
          <a:bodyPr wrap="square" lIns="0" tIns="0" rIns="0" bIns="0" rtlCol="0" anchor="ctr">
            <a:noAutofit/>
          </a:bodyPr>
          <a:lstStyle/>
          <a:p>
            <a:pPr algn="ctr"/>
            <a:r>
              <a:rPr lang="cs-CZ" sz="1400" b="1" cap="all" dirty="0" smtClean="0">
                <a:solidFill>
                  <a:srgbClr val="0071BC"/>
                </a:solidFill>
                <a:latin typeface="Arial" pitchFamily="34" charset="0"/>
                <a:cs typeface="Arial" pitchFamily="34" charset="0"/>
              </a:rPr>
              <a:t>pivo</a:t>
            </a:r>
            <a:endParaRPr lang="cs-CZ" sz="1400" b="1" cap="all" dirty="0">
              <a:solidFill>
                <a:srgbClr val="0071BC"/>
              </a:solidFill>
              <a:latin typeface="Arial" pitchFamily="34" charset="0"/>
              <a:cs typeface="Arial" pitchFamily="34" charset="0"/>
            </a:endParaRPr>
          </a:p>
        </p:txBody>
      </p:sp>
      <p:sp>
        <p:nvSpPr>
          <p:cNvPr id="33" name="TextovéPole 32"/>
          <p:cNvSpPr txBox="1"/>
          <p:nvPr/>
        </p:nvSpPr>
        <p:spPr>
          <a:xfrm>
            <a:off x="3480740" y="4229887"/>
            <a:ext cx="1512168" cy="426189"/>
          </a:xfrm>
          <a:prstGeom prst="rect">
            <a:avLst/>
          </a:prstGeom>
          <a:noFill/>
        </p:spPr>
        <p:txBody>
          <a:bodyPr wrap="square" lIns="0" tIns="0" rIns="0" bIns="0" rtlCol="0">
            <a:noAutofit/>
          </a:bodyPr>
          <a:lstStyle/>
          <a:p>
            <a:pPr algn="ctr"/>
            <a:r>
              <a:rPr lang="cs-CZ" sz="1400" b="1" cap="all" dirty="0" smtClean="0">
                <a:solidFill>
                  <a:srgbClr val="0071BC"/>
                </a:solidFill>
                <a:latin typeface="Arial" pitchFamily="34" charset="0"/>
                <a:cs typeface="Arial" pitchFamily="34" charset="0"/>
              </a:rPr>
              <a:t>Zdravotnický nábytek</a:t>
            </a:r>
            <a:endParaRPr lang="cs-CZ" sz="1400" b="1" cap="all" dirty="0">
              <a:solidFill>
                <a:srgbClr val="0071BC"/>
              </a:solidFill>
              <a:latin typeface="Arial" pitchFamily="34" charset="0"/>
              <a:cs typeface="Arial" pitchFamily="34" charset="0"/>
            </a:endParaRPr>
          </a:p>
        </p:txBody>
      </p:sp>
      <p:sp>
        <p:nvSpPr>
          <p:cNvPr id="34" name="TextovéPole 33"/>
          <p:cNvSpPr txBox="1"/>
          <p:nvPr/>
        </p:nvSpPr>
        <p:spPr>
          <a:xfrm>
            <a:off x="6427013" y="4236790"/>
            <a:ext cx="896545" cy="519730"/>
          </a:xfrm>
          <a:prstGeom prst="rect">
            <a:avLst/>
          </a:prstGeom>
          <a:noFill/>
        </p:spPr>
        <p:txBody>
          <a:bodyPr wrap="square" lIns="0" tIns="0" rIns="0" bIns="0" rtlCol="0">
            <a:noAutofit/>
          </a:bodyPr>
          <a:lstStyle/>
          <a:p>
            <a:pPr algn="ctr"/>
            <a:r>
              <a:rPr lang="cs-CZ" sz="1400" b="1" cap="all" dirty="0" smtClean="0">
                <a:solidFill>
                  <a:srgbClr val="0071BC"/>
                </a:solidFill>
                <a:latin typeface="Arial" pitchFamily="34" charset="0"/>
                <a:cs typeface="Arial" pitchFamily="34" charset="0"/>
              </a:rPr>
              <a:t>Pásové pily</a:t>
            </a:r>
            <a:endParaRPr lang="cs-CZ" sz="1400" b="1" cap="all" dirty="0">
              <a:solidFill>
                <a:srgbClr val="0071BC"/>
              </a:solidFill>
              <a:latin typeface="Arial" pitchFamily="34" charset="0"/>
              <a:cs typeface="Arial" pitchFamily="34" charset="0"/>
            </a:endParaRPr>
          </a:p>
        </p:txBody>
      </p:sp>
      <p:graphicFrame>
        <p:nvGraphicFramePr>
          <p:cNvPr id="36" name="Graf 35"/>
          <p:cNvGraphicFramePr>
            <a:graphicFrameLocks/>
          </p:cNvGraphicFramePr>
          <p:nvPr>
            <p:extLst>
              <p:ext uri="{D42A27DB-BD31-4B8C-83A1-F6EECF244321}">
                <p14:modId xmlns:p14="http://schemas.microsoft.com/office/powerpoint/2010/main" val="189859595"/>
              </p:ext>
            </p:extLst>
          </p:nvPr>
        </p:nvGraphicFramePr>
        <p:xfrm>
          <a:off x="709624" y="1874381"/>
          <a:ext cx="2019300" cy="19526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Graf 36"/>
          <p:cNvGraphicFramePr>
            <a:graphicFrameLocks/>
          </p:cNvGraphicFramePr>
          <p:nvPr>
            <p:extLst>
              <p:ext uri="{D42A27DB-BD31-4B8C-83A1-F6EECF244321}">
                <p14:modId xmlns:p14="http://schemas.microsoft.com/office/powerpoint/2010/main" val="749388432"/>
              </p:ext>
            </p:extLst>
          </p:nvPr>
        </p:nvGraphicFramePr>
        <p:xfrm>
          <a:off x="3227174" y="1869767"/>
          <a:ext cx="2019300" cy="195262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Graf 37"/>
          <p:cNvGraphicFramePr>
            <a:graphicFrameLocks/>
          </p:cNvGraphicFramePr>
          <p:nvPr>
            <p:extLst>
              <p:ext uri="{D42A27DB-BD31-4B8C-83A1-F6EECF244321}">
                <p14:modId xmlns:p14="http://schemas.microsoft.com/office/powerpoint/2010/main" val="3174481772"/>
              </p:ext>
            </p:extLst>
          </p:nvPr>
        </p:nvGraphicFramePr>
        <p:xfrm>
          <a:off x="5865636" y="4788741"/>
          <a:ext cx="2019300" cy="19526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0" name="Graf 39"/>
          <p:cNvGraphicFramePr>
            <a:graphicFrameLocks/>
          </p:cNvGraphicFramePr>
          <p:nvPr>
            <p:extLst>
              <p:ext uri="{D42A27DB-BD31-4B8C-83A1-F6EECF244321}">
                <p14:modId xmlns:p14="http://schemas.microsoft.com/office/powerpoint/2010/main" val="2074283338"/>
              </p:ext>
            </p:extLst>
          </p:nvPr>
        </p:nvGraphicFramePr>
        <p:xfrm>
          <a:off x="5865636" y="1869421"/>
          <a:ext cx="2019300" cy="195262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2" name="Graf 41"/>
          <p:cNvGraphicFramePr>
            <a:graphicFrameLocks/>
          </p:cNvGraphicFramePr>
          <p:nvPr>
            <p:extLst>
              <p:ext uri="{D42A27DB-BD31-4B8C-83A1-F6EECF244321}">
                <p14:modId xmlns:p14="http://schemas.microsoft.com/office/powerpoint/2010/main" val="1462892386"/>
              </p:ext>
            </p:extLst>
          </p:nvPr>
        </p:nvGraphicFramePr>
        <p:xfrm>
          <a:off x="3227174" y="4788741"/>
          <a:ext cx="2019300" cy="195262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2" name="Graf 21"/>
          <p:cNvGraphicFramePr>
            <a:graphicFrameLocks/>
          </p:cNvGraphicFramePr>
          <p:nvPr>
            <p:extLst>
              <p:ext uri="{D42A27DB-BD31-4B8C-83A1-F6EECF244321}">
                <p14:modId xmlns:p14="http://schemas.microsoft.com/office/powerpoint/2010/main" val="21229444"/>
              </p:ext>
            </p:extLst>
          </p:nvPr>
        </p:nvGraphicFramePr>
        <p:xfrm>
          <a:off x="8314570" y="1864649"/>
          <a:ext cx="2019300" cy="195262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3" name="Graf 22"/>
          <p:cNvGraphicFramePr>
            <a:graphicFrameLocks/>
          </p:cNvGraphicFramePr>
          <p:nvPr>
            <p:extLst>
              <p:ext uri="{D42A27DB-BD31-4B8C-83A1-F6EECF244321}">
                <p14:modId xmlns:p14="http://schemas.microsoft.com/office/powerpoint/2010/main" val="3088043840"/>
              </p:ext>
            </p:extLst>
          </p:nvPr>
        </p:nvGraphicFramePr>
        <p:xfrm>
          <a:off x="8314570" y="4788740"/>
          <a:ext cx="2019300" cy="1952625"/>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5" name="Graf 24"/>
          <p:cNvGraphicFramePr>
            <a:graphicFrameLocks/>
          </p:cNvGraphicFramePr>
          <p:nvPr>
            <p:extLst>
              <p:ext uri="{D42A27DB-BD31-4B8C-83A1-F6EECF244321}">
                <p14:modId xmlns:p14="http://schemas.microsoft.com/office/powerpoint/2010/main" val="3152771335"/>
              </p:ext>
            </p:extLst>
          </p:nvPr>
        </p:nvGraphicFramePr>
        <p:xfrm>
          <a:off x="672241" y="4788740"/>
          <a:ext cx="2019300" cy="1952625"/>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12392412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sz="quarter" idx="11"/>
          </p:nvPr>
        </p:nvSpPr>
        <p:spPr>
          <a:xfrm>
            <a:off x="846106" y="1044327"/>
            <a:ext cx="9215502" cy="5832648"/>
          </a:xfrm>
        </p:spPr>
        <p:txBody>
          <a:bodyPr/>
          <a:lstStyle/>
          <a:p>
            <a:pPr marL="342900" lvl="0" indent="-342900" eaLnBrk="0" hangingPunct="0">
              <a:lnSpc>
                <a:spcPct val="125000"/>
              </a:lnSpc>
              <a:spcBef>
                <a:spcPts val="0"/>
              </a:spcBef>
              <a:spcAft>
                <a:spcPts val="600"/>
              </a:spcAft>
              <a:buFont typeface="Arial" panose="020B0604020202020204" pitchFamily="34" charset="0"/>
              <a:buChar char="•"/>
              <a:defRPr/>
            </a:pPr>
            <a:r>
              <a:rPr lang="cs-CZ" sz="2200" dirty="0" smtClean="0">
                <a:solidFill>
                  <a:srgbClr val="0071BC"/>
                </a:solidFill>
              </a:rPr>
              <a:t>Obchodní bilance se státy EU byla od roku 2004 vždy kladná, za uplynulých 20 let vzrostla čtyřnásobně. Do států EU jsme zboží více vyváželi, ze států mimo EU jsme zboží více dováželi.</a:t>
            </a:r>
            <a:endParaRPr lang="cs-CZ" sz="2200" dirty="0">
              <a:solidFill>
                <a:srgbClr val="0071BC"/>
              </a:solidFill>
            </a:endParaRPr>
          </a:p>
          <a:p>
            <a:pPr marL="342900" lvl="0" indent="-342900" eaLnBrk="0" hangingPunct="0">
              <a:lnSpc>
                <a:spcPct val="125000"/>
              </a:lnSpc>
              <a:spcBef>
                <a:spcPts val="0"/>
              </a:spcBef>
              <a:spcAft>
                <a:spcPts val="600"/>
              </a:spcAft>
              <a:buFont typeface="Arial" panose="020B0604020202020204" pitchFamily="34" charset="0"/>
              <a:buChar char="•"/>
              <a:defRPr/>
            </a:pPr>
            <a:r>
              <a:rPr lang="cs-CZ" sz="2200" dirty="0" smtClean="0">
                <a:solidFill>
                  <a:srgbClr val="0071BC"/>
                </a:solidFill>
              </a:rPr>
              <a:t>Z celkového vývozu Česka připadá v současnosti 80 % na státy EU,  z celkového dovozu zboží je 62 % ze států EU. V absolutních číslech se u obou směrů tyto hodnoty více než zdvojnásobily.</a:t>
            </a:r>
            <a:endParaRPr lang="cs-CZ" sz="2200" dirty="0">
              <a:solidFill>
                <a:srgbClr val="0071BC"/>
              </a:solidFill>
            </a:endParaRPr>
          </a:p>
          <a:p>
            <a:pPr marL="342900" lvl="0" indent="-342900" eaLnBrk="0" hangingPunct="0">
              <a:lnSpc>
                <a:spcPct val="125000"/>
              </a:lnSpc>
              <a:spcBef>
                <a:spcPts val="0"/>
              </a:spcBef>
              <a:spcAft>
                <a:spcPts val="600"/>
              </a:spcAft>
              <a:buFont typeface="Arial" panose="020B0604020202020204" pitchFamily="34" charset="0"/>
              <a:buChar char="•"/>
              <a:defRPr/>
            </a:pPr>
            <a:r>
              <a:rPr lang="cs-CZ" sz="2200" dirty="0" smtClean="0">
                <a:solidFill>
                  <a:srgbClr val="0071BC"/>
                </a:solidFill>
              </a:rPr>
              <a:t>Nejvýznamnějším obchodním partnerem Česka bylo po celých 20 let Německo, na předních příčkách se držely i ostatní sousední státy a také Francie a Itálie.</a:t>
            </a:r>
          </a:p>
          <a:p>
            <a:pPr marL="342900" lvl="0" indent="-342900" eaLnBrk="0" hangingPunct="0">
              <a:lnSpc>
                <a:spcPct val="125000"/>
              </a:lnSpc>
              <a:spcBef>
                <a:spcPts val="0"/>
              </a:spcBef>
              <a:spcAft>
                <a:spcPts val="600"/>
              </a:spcAft>
              <a:buFont typeface="Arial" panose="020B0604020202020204" pitchFamily="34" charset="0"/>
              <a:buChar char="•"/>
              <a:defRPr/>
            </a:pPr>
            <a:r>
              <a:rPr lang="cs-CZ" sz="2200" dirty="0" smtClean="0">
                <a:solidFill>
                  <a:srgbClr val="0071BC"/>
                </a:solidFill>
              </a:rPr>
              <a:t>V obchodní výměně se státy EU dominují i po 20 letech motorová vozidla a jejich díly a stroje a zařízení.</a:t>
            </a:r>
          </a:p>
          <a:p>
            <a:pPr marL="342900" lvl="0" indent="-342900" eaLnBrk="0" hangingPunct="0">
              <a:lnSpc>
                <a:spcPct val="125000"/>
              </a:lnSpc>
              <a:spcBef>
                <a:spcPts val="0"/>
              </a:spcBef>
              <a:spcAft>
                <a:spcPts val="600"/>
              </a:spcAft>
              <a:buFont typeface="Arial" panose="020B0604020202020204" pitchFamily="34" charset="0"/>
              <a:buChar char="•"/>
              <a:defRPr/>
            </a:pPr>
            <a:r>
              <a:rPr lang="cs-CZ" sz="2200" dirty="0" smtClean="0">
                <a:solidFill>
                  <a:srgbClr val="0071BC"/>
                </a:solidFill>
              </a:rPr>
              <a:t>V rámci EU </a:t>
            </a:r>
            <a:r>
              <a:rPr lang="cs-CZ" sz="2200" dirty="0">
                <a:solidFill>
                  <a:srgbClr val="0071BC"/>
                </a:solidFill>
              </a:rPr>
              <a:t>vyniká Česko ve </a:t>
            </a:r>
            <a:r>
              <a:rPr lang="cs-CZ" sz="2200" dirty="0" smtClean="0">
                <a:solidFill>
                  <a:srgbClr val="0071BC"/>
                </a:solidFill>
              </a:rPr>
              <a:t>vývozu například elektronových mikroskopů, zdravotnického nábytku, živých kaprů </a:t>
            </a:r>
            <a:r>
              <a:rPr lang="cs-CZ" sz="2200" dirty="0">
                <a:solidFill>
                  <a:srgbClr val="0071BC"/>
                </a:solidFill>
              </a:rPr>
              <a:t>a</a:t>
            </a:r>
            <a:r>
              <a:rPr lang="cs-CZ" sz="2200" dirty="0" smtClean="0">
                <a:solidFill>
                  <a:srgbClr val="0071BC"/>
                </a:solidFill>
              </a:rPr>
              <a:t> máku.  </a:t>
            </a:r>
            <a:endParaRPr lang="cs-CZ" sz="2200" dirty="0">
              <a:solidFill>
                <a:srgbClr val="0071BC"/>
              </a:solidFill>
            </a:endParaRPr>
          </a:p>
          <a:p>
            <a:endParaRPr lang="cs-CZ" dirty="0"/>
          </a:p>
        </p:txBody>
      </p:sp>
      <p:sp>
        <p:nvSpPr>
          <p:cNvPr id="3" name="Zástupný symbol pro text 2"/>
          <p:cNvSpPr>
            <a:spLocks noGrp="1"/>
          </p:cNvSpPr>
          <p:nvPr>
            <p:ph type="body" sz="quarter" idx="10"/>
          </p:nvPr>
        </p:nvSpPr>
        <p:spPr/>
        <p:txBody>
          <a:bodyPr/>
          <a:lstStyle/>
          <a:p>
            <a:r>
              <a:rPr lang="cs-CZ" dirty="0" smtClean="0"/>
              <a:t>Shrnutí</a:t>
            </a:r>
            <a:endParaRPr lang="cs-CZ" dirty="0"/>
          </a:p>
        </p:txBody>
      </p:sp>
    </p:spTree>
    <p:extLst>
      <p:ext uri="{BB962C8B-B14F-4D97-AF65-F5344CB8AC3E}">
        <p14:creationId xmlns:p14="http://schemas.microsoft.com/office/powerpoint/2010/main" val="655812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666180" y="720000"/>
            <a:ext cx="8765820" cy="1188423"/>
          </a:xfrm>
        </p:spPr>
        <p:txBody>
          <a:bodyPr/>
          <a:lstStyle/>
          <a:p>
            <a:r>
              <a:rPr lang="cs-CZ" sz="3200" cap="none" dirty="0" smtClean="0">
                <a:solidFill>
                  <a:srgbClr val="0071BC"/>
                </a:solidFill>
                <a:latin typeface="Arial" charset="0"/>
              </a:rPr>
              <a:t>Bilance zahraničního obchodu Česka celkem</a:t>
            </a:r>
            <a:endParaRPr lang="cs-CZ" sz="3200" cap="none" dirty="0">
              <a:solidFill>
                <a:srgbClr val="0071BC"/>
              </a:solidFill>
              <a:latin typeface="Arial" charset="0"/>
            </a:endParaRPr>
          </a:p>
        </p:txBody>
      </p:sp>
      <p:graphicFrame>
        <p:nvGraphicFramePr>
          <p:cNvPr id="4" name="Graf 3"/>
          <p:cNvGraphicFramePr>
            <a:graphicFrameLocks/>
          </p:cNvGraphicFramePr>
          <p:nvPr>
            <p:extLst>
              <p:ext uri="{D42A27DB-BD31-4B8C-83A1-F6EECF244321}">
                <p14:modId xmlns:p14="http://schemas.microsoft.com/office/powerpoint/2010/main" val="4024520785"/>
              </p:ext>
            </p:extLst>
          </p:nvPr>
        </p:nvGraphicFramePr>
        <p:xfrm>
          <a:off x="666180" y="1692399"/>
          <a:ext cx="9433048"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ovéPole 1"/>
          <p:cNvSpPr txBox="1"/>
          <p:nvPr/>
        </p:nvSpPr>
        <p:spPr>
          <a:xfrm>
            <a:off x="8943888" y="1422499"/>
            <a:ext cx="1155340" cy="2699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cs-CZ" sz="1200" b="1" dirty="0">
                <a:latin typeface="Arial" pitchFamily="34" charset="0"/>
                <a:cs typeface="Arial" pitchFamily="34" charset="0"/>
              </a:rPr>
              <a:t>v mld. Kč</a:t>
            </a:r>
          </a:p>
        </p:txBody>
      </p:sp>
    </p:spTree>
    <p:extLst>
      <p:ext uri="{BB962C8B-B14F-4D97-AF65-F5344CB8AC3E}">
        <p14:creationId xmlns:p14="http://schemas.microsoft.com/office/powerpoint/2010/main" val="2632609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text 1"/>
          <p:cNvSpPr>
            <a:spLocks noGrp="1"/>
          </p:cNvSpPr>
          <p:nvPr>
            <p:ph type="body" sz="quarter" idx="12"/>
          </p:nvPr>
        </p:nvSpPr>
        <p:spPr bwMode="auto">
          <a:xfrm>
            <a:off x="846139" y="1619250"/>
            <a:ext cx="9109074" cy="5184775"/>
          </a:xfrm>
          <a:noFill/>
          <a:ln>
            <a:miter lim="800000"/>
            <a:headEnd/>
            <a:tailEnd/>
          </a:ln>
        </p:spPr>
        <p:txBody>
          <a:bodyPr vert="horz" wrap="square" numCol="1" anchor="t" anchorCtr="0" compatLnSpc="1">
            <a:prstTxWarp prst="textNoShape">
              <a:avLst/>
            </a:prstTxWarp>
          </a:bodyPr>
          <a:lstStyle/>
          <a:p>
            <a:pPr marL="662" indent="0">
              <a:lnSpc>
                <a:spcPts val="2500"/>
              </a:lnSpc>
              <a:spcBef>
                <a:spcPct val="0"/>
              </a:spcBef>
              <a:spcAft>
                <a:spcPts val="1800"/>
              </a:spcAft>
              <a:buNone/>
            </a:pPr>
            <a:r>
              <a:rPr lang="cs-CZ" sz="1800" b="1" dirty="0" smtClean="0">
                <a:solidFill>
                  <a:srgbClr val="0070C0"/>
                </a:solidFill>
              </a:rPr>
              <a:t>Česko vstoupilo </a:t>
            </a:r>
            <a:r>
              <a:rPr lang="cs-CZ" sz="1800" b="1" dirty="0">
                <a:solidFill>
                  <a:srgbClr val="0070C0"/>
                </a:solidFill>
              </a:rPr>
              <a:t>do </a:t>
            </a:r>
            <a:r>
              <a:rPr lang="cs-CZ" sz="1800" b="1" dirty="0" smtClean="0">
                <a:solidFill>
                  <a:srgbClr val="0070C0"/>
                </a:solidFill>
              </a:rPr>
              <a:t>Evropské </a:t>
            </a:r>
            <a:r>
              <a:rPr lang="cs-CZ" sz="1800" b="1" dirty="0">
                <a:solidFill>
                  <a:srgbClr val="0070C0"/>
                </a:solidFill>
              </a:rPr>
              <a:t>unie dne 1. května 2004. </a:t>
            </a:r>
            <a:endParaRPr lang="cs-CZ" sz="1800" b="1" dirty="0" smtClean="0">
              <a:solidFill>
                <a:srgbClr val="0070C0"/>
              </a:solidFill>
            </a:endParaRPr>
          </a:p>
          <a:p>
            <a:pPr marL="662" indent="0" algn="just">
              <a:lnSpc>
                <a:spcPts val="2500"/>
              </a:lnSpc>
              <a:spcBef>
                <a:spcPct val="0"/>
              </a:spcBef>
              <a:spcAft>
                <a:spcPts val="1800"/>
              </a:spcAft>
              <a:buNone/>
            </a:pPr>
            <a:r>
              <a:rPr lang="cs-CZ" sz="1800" dirty="0" smtClean="0"/>
              <a:t>Šlo </a:t>
            </a:r>
            <a:r>
              <a:rPr lang="cs-CZ" sz="1800" dirty="0"/>
              <a:t>o dosud největší rozšíření Evropské unie, kdy k ní přistoupily též Estonsko, Kypr, Litva, Lotyšsko, Maďarsko, Malta, Polsko, Slovensko a </a:t>
            </a:r>
            <a:r>
              <a:rPr lang="cs-CZ" sz="1800" dirty="0" smtClean="0"/>
              <a:t>Slovinsko.</a:t>
            </a:r>
          </a:p>
          <a:p>
            <a:pPr marL="662" indent="0">
              <a:lnSpc>
                <a:spcPts val="2500"/>
              </a:lnSpc>
              <a:spcBef>
                <a:spcPts val="600"/>
              </a:spcBef>
              <a:buNone/>
            </a:pPr>
            <a:r>
              <a:rPr lang="cs-CZ" altLang="cs-CZ" sz="1800" dirty="0" smtClean="0">
                <a:latin typeface="Arial" charset="0"/>
                <a:cs typeface="Arial" charset="0"/>
              </a:rPr>
              <a:t>Další změny:</a:t>
            </a:r>
          </a:p>
          <a:p>
            <a:pPr marL="1008000" lvl="1" indent="-287338">
              <a:lnSpc>
                <a:spcPts val="2500"/>
              </a:lnSpc>
              <a:spcBef>
                <a:spcPts val="600"/>
              </a:spcBef>
              <a:buFont typeface="Arial" panose="020B0604020202020204" pitchFamily="34" charset="0"/>
              <a:buChar char="•"/>
            </a:pPr>
            <a:r>
              <a:rPr lang="cs-CZ" altLang="cs-CZ" sz="1600" dirty="0">
                <a:latin typeface="Arial" charset="0"/>
                <a:cs typeface="Arial" charset="0"/>
              </a:rPr>
              <a:t>2007 – přistoupilo Bulharsko a Rumunsko</a:t>
            </a:r>
          </a:p>
          <a:p>
            <a:pPr marL="1008000" lvl="1" indent="-287338">
              <a:lnSpc>
                <a:spcPts val="2500"/>
              </a:lnSpc>
              <a:spcBef>
                <a:spcPts val="600"/>
              </a:spcBef>
              <a:buFont typeface="Arial" panose="020B0604020202020204" pitchFamily="34" charset="0"/>
              <a:buChar char="•"/>
            </a:pPr>
            <a:r>
              <a:rPr lang="cs-CZ" altLang="cs-CZ" sz="1600" dirty="0">
                <a:latin typeface="Arial" charset="0"/>
                <a:cs typeface="Arial" charset="0"/>
              </a:rPr>
              <a:t>2013 – přistoupilo Chorvatsko</a:t>
            </a:r>
          </a:p>
          <a:p>
            <a:pPr marL="1008000" lvl="1" indent="-287338">
              <a:lnSpc>
                <a:spcPts val="2500"/>
              </a:lnSpc>
              <a:spcBef>
                <a:spcPts val="600"/>
              </a:spcBef>
              <a:spcAft>
                <a:spcPts val="1800"/>
              </a:spcAft>
              <a:buFont typeface="Arial" panose="020B0604020202020204" pitchFamily="34" charset="0"/>
              <a:buChar char="•"/>
            </a:pPr>
            <a:r>
              <a:rPr lang="cs-CZ" altLang="cs-CZ" sz="1600" dirty="0">
                <a:latin typeface="Arial" charset="0"/>
                <a:cs typeface="Arial" charset="0"/>
              </a:rPr>
              <a:t>2020 – vystoupilo Spojené království</a:t>
            </a:r>
          </a:p>
          <a:p>
            <a:pPr marL="662" indent="0">
              <a:lnSpc>
                <a:spcPts val="2500"/>
              </a:lnSpc>
              <a:spcBef>
                <a:spcPts val="600"/>
              </a:spcBef>
              <a:buNone/>
            </a:pPr>
            <a:r>
              <a:rPr lang="cs-CZ" altLang="cs-CZ" sz="1800" dirty="0" smtClean="0">
                <a:latin typeface="Arial" charset="0"/>
                <a:cs typeface="Arial" charset="0"/>
              </a:rPr>
              <a:t>2023 – 27 členských států:</a:t>
            </a:r>
          </a:p>
          <a:p>
            <a:pPr marL="1008000" lvl="1" indent="-287338" algn="just">
              <a:lnSpc>
                <a:spcPts val="2500"/>
              </a:lnSpc>
              <a:spcBef>
                <a:spcPts val="600"/>
              </a:spcBef>
              <a:buFont typeface="Arial" panose="020B0604020202020204" pitchFamily="34" charset="0"/>
              <a:buChar char="•"/>
            </a:pPr>
            <a:r>
              <a:rPr lang="cs-CZ" altLang="cs-CZ" sz="1600" dirty="0" smtClean="0">
                <a:latin typeface="Arial" charset="0"/>
                <a:cs typeface="Arial" charset="0"/>
              </a:rPr>
              <a:t>Belgie, Bulharsko, Česká republika, Chorvatsko, Dánsko, Estonsko, Finsko, Francie, Irsko, Itálie, Kypr, Litva, Lotyšsko, Lucembursko, Maďarsko, Malta, Německo, Nizozemsko, Polsko, Portugalsko, Rakousko, Řecko, Rumunsko, Slovensko, Slovinsko, Španělsko, Švédsko</a:t>
            </a:r>
          </a:p>
          <a:p>
            <a:pPr marL="720662" lvl="1" indent="0">
              <a:spcBef>
                <a:spcPts val="600"/>
              </a:spcBef>
              <a:buNone/>
            </a:pPr>
            <a:endParaRPr lang="cs-CZ" altLang="cs-CZ" dirty="0" smtClean="0">
              <a:latin typeface="Arial" charset="0"/>
              <a:cs typeface="Arial" charset="0"/>
            </a:endParaRPr>
          </a:p>
          <a:p>
            <a:pPr marL="1008000" lvl="1" indent="-287338">
              <a:spcBef>
                <a:spcPts val="600"/>
              </a:spcBef>
              <a:buFont typeface="Arial" charset="0"/>
              <a:buChar char="■"/>
            </a:pPr>
            <a:endParaRPr lang="cs-CZ" altLang="cs-CZ" dirty="0" smtClean="0">
              <a:latin typeface="Arial" charset="0"/>
              <a:cs typeface="Arial" charset="0"/>
            </a:endParaRPr>
          </a:p>
          <a:p>
            <a:pPr marL="1150938" lvl="2" indent="-287338" eaLnBrk="1" hangingPunct="1">
              <a:spcBef>
                <a:spcPct val="0"/>
              </a:spcBef>
              <a:buFont typeface="Arial" charset="0"/>
              <a:buChar char="■"/>
            </a:pPr>
            <a:endParaRPr lang="cs-CZ" altLang="cs-CZ" dirty="0" smtClean="0">
              <a:latin typeface="Arial" charset="0"/>
              <a:cs typeface="Arial" charset="0"/>
            </a:endParaRPr>
          </a:p>
        </p:txBody>
      </p:sp>
      <p:sp>
        <p:nvSpPr>
          <p:cNvPr id="10243" name="Zástupný symbol pro text 2"/>
          <p:cNvSpPr>
            <a:spLocks noGrp="1"/>
          </p:cNvSpPr>
          <p:nvPr>
            <p:ph type="body" sz="quarter" idx="10"/>
          </p:nvPr>
        </p:nvSpPr>
        <p:spPr bwMode="auto">
          <a:xfrm>
            <a:off x="846138" y="449263"/>
            <a:ext cx="9215437" cy="971550"/>
          </a:xfrm>
          <a:noFill/>
          <a:ln>
            <a:miter lim="800000"/>
            <a:headEnd/>
            <a:tailEnd/>
          </a:ln>
        </p:spPr>
        <p:txBody>
          <a:bodyPr vert="horz" wrap="square" numCol="1" anchor="t" anchorCtr="0" compatLnSpc="1">
            <a:prstTxWarp prst="textNoShape">
              <a:avLst/>
            </a:prstTxWarp>
          </a:bodyPr>
          <a:lstStyle/>
          <a:p>
            <a:pPr>
              <a:spcBef>
                <a:spcPct val="0"/>
              </a:spcBef>
            </a:pPr>
            <a:r>
              <a:rPr lang="cs-CZ" altLang="cs-CZ" sz="3200" dirty="0" smtClean="0">
                <a:latin typeface="Arial" charset="0"/>
                <a:cs typeface="Arial" charset="0"/>
              </a:rPr>
              <a:t>Evropská unie od vstupu Česka</a:t>
            </a:r>
          </a:p>
          <a:p>
            <a:pPr>
              <a:spcBef>
                <a:spcPct val="0"/>
              </a:spcBef>
            </a:pPr>
            <a:endParaRPr lang="cs-CZ" altLang="cs-CZ" dirty="0" smtClean="0">
              <a:latin typeface="Arial" charset="0"/>
              <a:cs typeface="Arial" charset="0"/>
            </a:endParaRPr>
          </a:p>
        </p:txBody>
      </p:sp>
      <p:sp>
        <p:nvSpPr>
          <p:cNvPr id="2" name="AutoShape 2" descr="Vlajka Evropské uni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dirty="0"/>
          </a:p>
        </p:txBody>
      </p:sp>
      <p:pic>
        <p:nvPicPr>
          <p:cNvPr id="1028" name="Picture 4" descr="https://upload.wikimedia.org/wikipedia/commons/thumb/b/b7/Flag_of_Europe.svg/290px-Flag_of_Europe.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2963" y="3132559"/>
            <a:ext cx="2762250" cy="1838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594172" y="468263"/>
            <a:ext cx="9433048" cy="1440161"/>
          </a:xfrm>
        </p:spPr>
        <p:txBody>
          <a:bodyPr/>
          <a:lstStyle/>
          <a:p>
            <a:r>
              <a:rPr lang="cs-CZ" cap="none" dirty="0" smtClean="0">
                <a:solidFill>
                  <a:srgbClr val="0071BC"/>
                </a:solidFill>
                <a:latin typeface="Arial" charset="0"/>
              </a:rPr>
              <a:t>Bilance zahraničního obchodu Česka se státy EU</a:t>
            </a:r>
          </a:p>
          <a:p>
            <a:r>
              <a:rPr lang="cs-CZ" cap="none" dirty="0" smtClean="0">
                <a:solidFill>
                  <a:srgbClr val="0071BC"/>
                </a:solidFill>
                <a:latin typeface="Arial" charset="0"/>
              </a:rPr>
              <a:t>a mimo EU</a:t>
            </a:r>
            <a:endParaRPr lang="cs-CZ" cap="none" dirty="0">
              <a:solidFill>
                <a:srgbClr val="0071BC"/>
              </a:solidFill>
              <a:latin typeface="Arial" charset="0"/>
            </a:endParaRPr>
          </a:p>
        </p:txBody>
      </p:sp>
      <p:graphicFrame>
        <p:nvGraphicFramePr>
          <p:cNvPr id="5" name="Graf 4"/>
          <p:cNvGraphicFramePr>
            <a:graphicFrameLocks noGrp="1"/>
          </p:cNvGraphicFramePr>
          <p:nvPr>
            <p:extLst>
              <p:ext uri="{D42A27DB-BD31-4B8C-83A1-F6EECF244321}">
                <p14:modId xmlns:p14="http://schemas.microsoft.com/office/powerpoint/2010/main" val="3095440507"/>
              </p:ext>
            </p:extLst>
          </p:nvPr>
        </p:nvGraphicFramePr>
        <p:xfrm>
          <a:off x="522164" y="1332359"/>
          <a:ext cx="9695620"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5060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0"/>
          </p:nvPr>
        </p:nvSpPr>
        <p:spPr>
          <a:xfrm>
            <a:off x="594172" y="612280"/>
            <a:ext cx="9433048" cy="1080120"/>
          </a:xfrm>
        </p:spPr>
        <p:txBody>
          <a:bodyPr/>
          <a:lstStyle/>
          <a:p>
            <a:pPr>
              <a:spcAft>
                <a:spcPts val="600"/>
              </a:spcAft>
            </a:pPr>
            <a:r>
              <a:rPr lang="cs-CZ" sz="3200" cap="none" dirty="0" smtClean="0">
                <a:solidFill>
                  <a:srgbClr val="0071BC"/>
                </a:solidFill>
                <a:latin typeface="Arial" charset="0"/>
              </a:rPr>
              <a:t>Zahraniční obchod Česka se státy EU</a:t>
            </a:r>
          </a:p>
          <a:p>
            <a:pPr>
              <a:spcAft>
                <a:spcPts val="600"/>
              </a:spcAft>
            </a:pPr>
            <a:endParaRPr lang="cs-CZ" sz="500" cap="none" dirty="0" smtClean="0">
              <a:solidFill>
                <a:srgbClr val="0071BC"/>
              </a:solidFill>
              <a:latin typeface="Arial" charset="0"/>
            </a:endParaRPr>
          </a:p>
          <a:p>
            <a:pPr algn="r"/>
            <a:r>
              <a:rPr lang="cs-CZ" sz="1600" cap="none" dirty="0" smtClean="0">
                <a:solidFill>
                  <a:srgbClr val="0071BC"/>
                </a:solidFill>
                <a:latin typeface="Arial" charset="0"/>
              </a:rPr>
              <a:t>podíly v %</a:t>
            </a:r>
            <a:endParaRPr lang="cs-CZ" sz="1600" cap="none" dirty="0"/>
          </a:p>
        </p:txBody>
      </p:sp>
      <p:graphicFrame>
        <p:nvGraphicFramePr>
          <p:cNvPr id="6" name="Tabulka 5"/>
          <p:cNvGraphicFramePr>
            <a:graphicFrameLocks noGrp="1"/>
          </p:cNvGraphicFramePr>
          <p:nvPr>
            <p:extLst>
              <p:ext uri="{D42A27DB-BD31-4B8C-83A1-F6EECF244321}">
                <p14:modId xmlns:p14="http://schemas.microsoft.com/office/powerpoint/2010/main" val="34244117"/>
              </p:ext>
            </p:extLst>
          </p:nvPr>
        </p:nvGraphicFramePr>
        <p:xfrm>
          <a:off x="594172" y="1684736"/>
          <a:ext cx="1800200" cy="516456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20000"/>
                    </a:ext>
                  </a:extLst>
                </a:gridCol>
              </a:tblGrid>
              <a:tr h="684000">
                <a:tc>
                  <a:txBody>
                    <a:bodyPr/>
                    <a:lstStyle/>
                    <a:p>
                      <a:pPr algn="ctr"/>
                      <a:r>
                        <a:rPr lang="cs-CZ" b="1" dirty="0" smtClean="0"/>
                        <a:t>Vývoz</a:t>
                      </a:r>
                      <a:endParaRPr lang="cs-CZ" b="1" dirty="0"/>
                    </a:p>
                  </a:txBody>
                  <a:tcPr anchor="ctr"/>
                </a:tc>
                <a:extLst>
                  <a:ext uri="{0D108BD9-81ED-4DB2-BD59-A6C34878D82A}">
                    <a16:rowId xmlns:a16="http://schemas.microsoft.com/office/drawing/2014/main" val="10000"/>
                  </a:ext>
                </a:extLst>
              </a:tr>
              <a:tr h="640080">
                <a:tc>
                  <a:txBody>
                    <a:bodyPr/>
                    <a:lstStyle/>
                    <a:p>
                      <a:r>
                        <a:rPr lang="cs-CZ" sz="1800" b="0" dirty="0" smtClean="0"/>
                        <a:t>2004</a:t>
                      </a:r>
                    </a:p>
                    <a:p>
                      <a:pPr algn="r"/>
                      <a:r>
                        <a:rPr lang="cs-CZ" sz="1800" b="0" dirty="0" smtClean="0"/>
                        <a:t>83,0 %</a:t>
                      </a:r>
                    </a:p>
                  </a:txBody>
                  <a:tcPr anchor="ctr"/>
                </a:tc>
                <a:extLst>
                  <a:ext uri="{0D108BD9-81ED-4DB2-BD59-A6C34878D82A}">
                    <a16:rowId xmlns:a16="http://schemas.microsoft.com/office/drawing/2014/main" val="10001"/>
                  </a:ext>
                </a:extLst>
              </a:tr>
              <a:tr h="640080">
                <a:tc>
                  <a:txBody>
                    <a:bodyPr/>
                    <a:lstStyle/>
                    <a:p>
                      <a:r>
                        <a:rPr lang="cs-CZ" sz="1800" b="0" dirty="0" smtClean="0"/>
                        <a:t>2009</a:t>
                      </a:r>
                    </a:p>
                    <a:p>
                      <a:pPr algn="r"/>
                      <a:r>
                        <a:rPr lang="cs-CZ" sz="1800" b="0" dirty="0" smtClean="0"/>
                        <a:t>81,8 %</a:t>
                      </a:r>
                      <a:endParaRPr lang="cs-CZ" sz="1800" b="0" dirty="0"/>
                    </a:p>
                  </a:txBody>
                  <a:tcPr/>
                </a:tc>
                <a:extLst>
                  <a:ext uri="{0D108BD9-81ED-4DB2-BD59-A6C34878D82A}">
                    <a16:rowId xmlns:a16="http://schemas.microsoft.com/office/drawing/2014/main" val="10002"/>
                  </a:ext>
                </a:extLst>
              </a:tr>
              <a:tr h="640080">
                <a:tc>
                  <a:txBody>
                    <a:bodyPr/>
                    <a:lstStyle/>
                    <a:p>
                      <a:r>
                        <a:rPr lang="cs-CZ" sz="1800" b="0" dirty="0" smtClean="0"/>
                        <a:t>2012</a:t>
                      </a:r>
                    </a:p>
                    <a:p>
                      <a:pPr algn="r"/>
                      <a:r>
                        <a:rPr lang="cs-CZ" sz="1800" b="0" dirty="0" smtClean="0"/>
                        <a:t>77,1 %</a:t>
                      </a:r>
                      <a:endParaRPr lang="cs-CZ" sz="1800" b="0" dirty="0"/>
                    </a:p>
                  </a:txBody>
                  <a:tcPr/>
                </a:tc>
                <a:extLst>
                  <a:ext uri="{0D108BD9-81ED-4DB2-BD59-A6C34878D82A}">
                    <a16:rowId xmlns:a16="http://schemas.microsoft.com/office/drawing/2014/main" val="10003"/>
                  </a:ext>
                </a:extLst>
              </a:tr>
              <a:tr h="640080">
                <a:tc>
                  <a:txBody>
                    <a:bodyPr/>
                    <a:lstStyle/>
                    <a:p>
                      <a:r>
                        <a:rPr lang="cs-CZ" sz="1800" b="0" dirty="0" smtClean="0"/>
                        <a:t>2015</a:t>
                      </a:r>
                    </a:p>
                    <a:p>
                      <a:pPr algn="r"/>
                      <a:r>
                        <a:rPr lang="cs-CZ" sz="1800" b="0" dirty="0" smtClean="0"/>
                        <a:t>78,7 %</a:t>
                      </a:r>
                      <a:endParaRPr lang="cs-CZ" sz="1800" b="0" dirty="0"/>
                    </a:p>
                  </a:txBody>
                  <a:tcPr anchor="ctr"/>
                </a:tc>
                <a:extLst>
                  <a:ext uri="{0D108BD9-81ED-4DB2-BD59-A6C34878D82A}">
                    <a16:rowId xmlns:a16="http://schemas.microsoft.com/office/drawing/2014/main" val="10004"/>
                  </a:ext>
                </a:extLst>
              </a:tr>
              <a:tr h="640080">
                <a:tc>
                  <a:txBody>
                    <a:bodyPr/>
                    <a:lstStyle/>
                    <a:p>
                      <a:pPr algn="l"/>
                      <a:r>
                        <a:rPr lang="cs-CZ" sz="1800" b="0" dirty="0" smtClean="0"/>
                        <a:t>2018</a:t>
                      </a:r>
                    </a:p>
                    <a:p>
                      <a:pPr algn="r"/>
                      <a:r>
                        <a:rPr lang="cs-CZ" sz="1800" b="0" dirty="0" smtClean="0"/>
                        <a:t>79,6 %</a:t>
                      </a:r>
                      <a:endParaRPr lang="cs-CZ" sz="1800" b="0" dirty="0"/>
                    </a:p>
                  </a:txBody>
                  <a:tcPr anchor="ctr"/>
                </a:tc>
                <a:extLst>
                  <a:ext uri="{0D108BD9-81ED-4DB2-BD59-A6C34878D82A}">
                    <a16:rowId xmlns:a16="http://schemas.microsoft.com/office/drawing/2014/main" val="10005"/>
                  </a:ext>
                </a:extLst>
              </a:tr>
              <a:tr h="640080">
                <a:tc>
                  <a:txBody>
                    <a:bodyPr/>
                    <a:lstStyle/>
                    <a:p>
                      <a:pPr algn="l"/>
                      <a:r>
                        <a:rPr lang="cs-CZ" sz="1800" b="0" dirty="0" smtClean="0"/>
                        <a:t>2020</a:t>
                      </a:r>
                    </a:p>
                    <a:p>
                      <a:pPr algn="r"/>
                      <a:r>
                        <a:rPr lang="cs-CZ" sz="1800" b="0" dirty="0" smtClean="0"/>
                        <a:t> 78,5%</a:t>
                      </a:r>
                      <a:endParaRPr lang="cs-CZ" sz="1800" b="0" dirty="0"/>
                    </a:p>
                  </a:txBody>
                  <a:tcPr/>
                </a:tc>
                <a:extLst>
                  <a:ext uri="{0D108BD9-81ED-4DB2-BD59-A6C34878D82A}">
                    <a16:rowId xmlns:a16="http://schemas.microsoft.com/office/drawing/2014/main" val="190846403"/>
                  </a:ext>
                </a:extLst>
              </a:tr>
              <a:tr h="640080">
                <a:tc>
                  <a:txBody>
                    <a:bodyPr/>
                    <a:lstStyle/>
                    <a:p>
                      <a:pPr marL="0" algn="l" defTabSz="1042990" rtl="0" eaLnBrk="1" latinLnBrk="0" hangingPunct="1"/>
                      <a:r>
                        <a:rPr lang="cs-CZ" sz="1800" b="0" kern="1200" dirty="0" smtClean="0">
                          <a:solidFill>
                            <a:schemeClr val="dk1"/>
                          </a:solidFill>
                          <a:latin typeface="+mn-lt"/>
                          <a:ea typeface="+mn-ea"/>
                          <a:cs typeface="+mn-cs"/>
                        </a:rPr>
                        <a:t>2023</a:t>
                      </a:r>
                    </a:p>
                    <a:p>
                      <a:pPr marL="0" algn="r" defTabSz="1042990" rtl="0" eaLnBrk="1" latinLnBrk="0" hangingPunct="1"/>
                      <a:r>
                        <a:rPr lang="cs-CZ" sz="1800" b="0" kern="1200" dirty="0" smtClean="0">
                          <a:solidFill>
                            <a:schemeClr val="dk1"/>
                          </a:solidFill>
                          <a:latin typeface="+mn-lt"/>
                          <a:ea typeface="+mn-ea"/>
                          <a:cs typeface="+mn-cs"/>
                        </a:rPr>
                        <a:t>79,9%</a:t>
                      </a:r>
                      <a:endParaRPr lang="cs-CZ" sz="1800" b="0" kern="1200" dirty="0">
                        <a:solidFill>
                          <a:schemeClr val="dk1"/>
                        </a:solidFill>
                        <a:latin typeface="+mn-lt"/>
                        <a:ea typeface="+mn-ea"/>
                        <a:cs typeface="+mn-cs"/>
                      </a:endParaRPr>
                    </a:p>
                  </a:txBody>
                  <a:tcPr anchor="b"/>
                </a:tc>
                <a:extLst>
                  <a:ext uri="{0D108BD9-81ED-4DB2-BD59-A6C34878D82A}">
                    <a16:rowId xmlns:a16="http://schemas.microsoft.com/office/drawing/2014/main" val="2143525137"/>
                  </a:ext>
                </a:extLst>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065697574"/>
              </p:ext>
            </p:extLst>
          </p:nvPr>
        </p:nvGraphicFramePr>
        <p:xfrm>
          <a:off x="8299028" y="1712415"/>
          <a:ext cx="1800200" cy="5164560"/>
        </p:xfrm>
        <a:graphic>
          <a:graphicData uri="http://schemas.openxmlformats.org/drawingml/2006/table">
            <a:tbl>
              <a:tblPr firstRow="1" bandRow="1">
                <a:tableStyleId>{21E4AEA4-8DFA-4A89-87EB-49C32662AFE0}</a:tableStyleId>
              </a:tblPr>
              <a:tblGrid>
                <a:gridCol w="1800200">
                  <a:extLst>
                    <a:ext uri="{9D8B030D-6E8A-4147-A177-3AD203B41FA5}">
                      <a16:colId xmlns:a16="http://schemas.microsoft.com/office/drawing/2014/main" val="20000"/>
                    </a:ext>
                  </a:extLst>
                </a:gridCol>
              </a:tblGrid>
              <a:tr h="684000">
                <a:tc>
                  <a:txBody>
                    <a:bodyPr/>
                    <a:lstStyle/>
                    <a:p>
                      <a:pPr algn="ctr"/>
                      <a:r>
                        <a:rPr lang="cs-CZ" dirty="0" smtClean="0"/>
                        <a:t>Dovoz</a:t>
                      </a:r>
                      <a:endParaRPr lang="cs-CZ" b="1" dirty="0"/>
                    </a:p>
                  </a:txBody>
                  <a:tcPr anchor="ctr">
                    <a:solidFill>
                      <a:srgbClr val="BC1B21"/>
                    </a:solidFill>
                  </a:tcPr>
                </a:tc>
                <a:extLst>
                  <a:ext uri="{0D108BD9-81ED-4DB2-BD59-A6C34878D82A}">
                    <a16:rowId xmlns:a16="http://schemas.microsoft.com/office/drawing/2014/main" val="10000"/>
                  </a:ext>
                </a:extLst>
              </a:tr>
              <a:tr h="640080">
                <a:tc>
                  <a:txBody>
                    <a:bodyPr/>
                    <a:lstStyle/>
                    <a:p>
                      <a:r>
                        <a:rPr lang="cs-CZ" sz="1800" dirty="0" smtClean="0"/>
                        <a:t>2004</a:t>
                      </a:r>
                    </a:p>
                    <a:p>
                      <a:pPr algn="r"/>
                      <a:r>
                        <a:rPr lang="cs-CZ" sz="1800" dirty="0" smtClean="0"/>
                        <a:t>69,5 %</a:t>
                      </a:r>
                      <a:endParaRPr lang="cs-CZ" sz="1800" b="0" dirty="0" smtClean="0"/>
                    </a:p>
                  </a:txBody>
                  <a:tcPr anchor="ctr"/>
                </a:tc>
                <a:extLst>
                  <a:ext uri="{0D108BD9-81ED-4DB2-BD59-A6C34878D82A}">
                    <a16:rowId xmlns:a16="http://schemas.microsoft.com/office/drawing/2014/main" val="10001"/>
                  </a:ext>
                </a:extLst>
              </a:tr>
              <a:tr h="640080">
                <a:tc>
                  <a:txBody>
                    <a:bodyPr/>
                    <a:lstStyle/>
                    <a:p>
                      <a:r>
                        <a:rPr lang="cs-CZ" sz="1800" dirty="0" smtClean="0"/>
                        <a:t>2009</a:t>
                      </a:r>
                    </a:p>
                    <a:p>
                      <a:pPr algn="r"/>
                      <a:r>
                        <a:rPr lang="cs-CZ" sz="1800" dirty="0" smtClean="0"/>
                        <a:t>65,3 %</a:t>
                      </a:r>
                      <a:endParaRPr lang="cs-CZ" sz="1800" b="0" dirty="0"/>
                    </a:p>
                  </a:txBody>
                  <a:tcPr/>
                </a:tc>
                <a:extLst>
                  <a:ext uri="{0D108BD9-81ED-4DB2-BD59-A6C34878D82A}">
                    <a16:rowId xmlns:a16="http://schemas.microsoft.com/office/drawing/2014/main" val="10002"/>
                  </a:ext>
                </a:extLst>
              </a:tr>
              <a:tr h="640080">
                <a:tc>
                  <a:txBody>
                    <a:bodyPr/>
                    <a:lstStyle/>
                    <a:p>
                      <a:r>
                        <a:rPr lang="cs-CZ" sz="1800" dirty="0" smtClean="0"/>
                        <a:t>2012</a:t>
                      </a:r>
                    </a:p>
                    <a:p>
                      <a:pPr algn="r"/>
                      <a:r>
                        <a:rPr lang="cs-CZ" sz="1800" dirty="0" smtClean="0"/>
                        <a:t>63,5 %</a:t>
                      </a:r>
                      <a:endParaRPr lang="cs-CZ" sz="1800" b="0" dirty="0"/>
                    </a:p>
                  </a:txBody>
                  <a:tcPr/>
                </a:tc>
                <a:extLst>
                  <a:ext uri="{0D108BD9-81ED-4DB2-BD59-A6C34878D82A}">
                    <a16:rowId xmlns:a16="http://schemas.microsoft.com/office/drawing/2014/main" val="10003"/>
                  </a:ext>
                </a:extLst>
              </a:tr>
              <a:tr h="640080">
                <a:tc>
                  <a:txBody>
                    <a:bodyPr/>
                    <a:lstStyle/>
                    <a:p>
                      <a:r>
                        <a:rPr lang="cs-CZ" sz="1800" dirty="0" smtClean="0"/>
                        <a:t>2015</a:t>
                      </a:r>
                    </a:p>
                    <a:p>
                      <a:pPr algn="r"/>
                      <a:r>
                        <a:rPr lang="cs-CZ" sz="1800" dirty="0" smtClean="0"/>
                        <a:t>66,2 %</a:t>
                      </a:r>
                      <a:endParaRPr lang="cs-CZ" sz="1800" b="0" dirty="0"/>
                    </a:p>
                  </a:txBody>
                  <a:tcPr anchor="ctr"/>
                </a:tc>
                <a:extLst>
                  <a:ext uri="{0D108BD9-81ED-4DB2-BD59-A6C34878D82A}">
                    <a16:rowId xmlns:a16="http://schemas.microsoft.com/office/drawing/2014/main" val="10004"/>
                  </a:ext>
                </a:extLst>
              </a:tr>
              <a:tr h="640080">
                <a:tc>
                  <a:txBody>
                    <a:bodyPr/>
                    <a:lstStyle/>
                    <a:p>
                      <a:pPr algn="l"/>
                      <a:r>
                        <a:rPr lang="cs-CZ" sz="1800" dirty="0" smtClean="0"/>
                        <a:t>2018</a:t>
                      </a:r>
                    </a:p>
                    <a:p>
                      <a:pPr algn="r"/>
                      <a:r>
                        <a:rPr lang="cs-CZ" sz="1800" dirty="0" smtClean="0"/>
                        <a:t>65,4 %</a:t>
                      </a:r>
                      <a:endParaRPr lang="cs-CZ" sz="1800" b="0" dirty="0"/>
                    </a:p>
                  </a:txBody>
                  <a:tcPr anchor="ctr"/>
                </a:tc>
                <a:extLst>
                  <a:ext uri="{0D108BD9-81ED-4DB2-BD59-A6C34878D82A}">
                    <a16:rowId xmlns:a16="http://schemas.microsoft.com/office/drawing/2014/main" val="10005"/>
                  </a:ext>
                </a:extLst>
              </a:tr>
              <a:tr h="640080">
                <a:tc>
                  <a:txBody>
                    <a:bodyPr/>
                    <a:lstStyle/>
                    <a:p>
                      <a:pPr algn="l"/>
                      <a:r>
                        <a:rPr lang="cs-CZ" sz="1800" b="0" dirty="0" smtClean="0"/>
                        <a:t>2020</a:t>
                      </a:r>
                    </a:p>
                    <a:p>
                      <a:pPr algn="r"/>
                      <a:r>
                        <a:rPr lang="cs-CZ" sz="1800" b="0" dirty="0" smtClean="0"/>
                        <a:t>64,2%</a:t>
                      </a:r>
                      <a:endParaRPr lang="cs-CZ" sz="1800" b="0" dirty="0"/>
                    </a:p>
                  </a:txBody>
                  <a:tcPr anchor="b"/>
                </a:tc>
                <a:extLst>
                  <a:ext uri="{0D108BD9-81ED-4DB2-BD59-A6C34878D82A}">
                    <a16:rowId xmlns:a16="http://schemas.microsoft.com/office/drawing/2014/main" val="190846403"/>
                  </a:ext>
                </a:extLst>
              </a:tr>
              <a:tr h="640080">
                <a:tc>
                  <a:txBody>
                    <a:bodyPr/>
                    <a:lstStyle/>
                    <a:p>
                      <a:pPr algn="l"/>
                      <a:r>
                        <a:rPr lang="cs-CZ" sz="1800" b="0" dirty="0" smtClean="0"/>
                        <a:t>2023</a:t>
                      </a:r>
                    </a:p>
                    <a:p>
                      <a:pPr algn="r"/>
                      <a:r>
                        <a:rPr lang="cs-CZ" sz="1800" b="0" dirty="0" smtClean="0"/>
                        <a:t>62,2%</a:t>
                      </a:r>
                      <a:endParaRPr lang="cs-CZ" sz="1800" b="0" dirty="0"/>
                    </a:p>
                  </a:txBody>
                  <a:tcPr anchor="b"/>
                </a:tc>
                <a:extLst>
                  <a:ext uri="{0D108BD9-81ED-4DB2-BD59-A6C34878D82A}">
                    <a16:rowId xmlns:a16="http://schemas.microsoft.com/office/drawing/2014/main" val="2143525137"/>
                  </a:ext>
                </a:extLst>
              </a:tr>
            </a:tbl>
          </a:graphicData>
        </a:graphic>
      </p:graphicFrame>
      <p:pic>
        <p:nvPicPr>
          <p:cNvPr id="9" name="Obrázek 8" descr="File:European Union main map.svg"/>
          <p:cNvPicPr/>
          <p:nvPr/>
        </p:nvPicPr>
        <p:blipFill>
          <a:blip r:embed="rId2">
            <a:extLst>
              <a:ext uri="{28A0092B-C50C-407E-A947-70E740481C1C}">
                <a14:useLocalDpi xmlns:a14="http://schemas.microsoft.com/office/drawing/2010/main" val="0"/>
              </a:ext>
            </a:extLst>
          </a:blip>
          <a:srcRect/>
          <a:stretch>
            <a:fillRect/>
          </a:stretch>
        </p:blipFill>
        <p:spPr bwMode="auto">
          <a:xfrm>
            <a:off x="2237412" y="1700064"/>
            <a:ext cx="6061616" cy="5156896"/>
          </a:xfrm>
          <a:prstGeom prst="rect">
            <a:avLst/>
          </a:prstGeom>
          <a:noFill/>
          <a:ln>
            <a:noFill/>
          </a:ln>
        </p:spPr>
      </p:pic>
    </p:spTree>
    <p:extLst>
      <p:ext uri="{BB962C8B-B14F-4D97-AF65-F5344CB8AC3E}">
        <p14:creationId xmlns:p14="http://schemas.microsoft.com/office/powerpoint/2010/main" val="1648450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3" name="Přímá spojnice 82"/>
          <p:cNvCxnSpPr/>
          <p:nvPr/>
        </p:nvCxnSpPr>
        <p:spPr>
          <a:xfrm>
            <a:off x="6149741" y="6106097"/>
            <a:ext cx="575083" cy="0"/>
          </a:xfrm>
          <a:prstGeom prst="line">
            <a:avLst/>
          </a:prstGeom>
          <a:ln>
            <a:solidFill>
              <a:srgbClr val="BC1B21"/>
            </a:solidFill>
          </a:ln>
        </p:spPr>
        <p:style>
          <a:lnRef idx="1">
            <a:schemeClr val="accent1"/>
          </a:lnRef>
          <a:fillRef idx="0">
            <a:schemeClr val="accent1"/>
          </a:fillRef>
          <a:effectRef idx="0">
            <a:schemeClr val="accent1"/>
          </a:effectRef>
          <a:fontRef idx="minor">
            <a:schemeClr val="tx1"/>
          </a:fontRef>
        </p:style>
      </p:cxnSp>
      <p:cxnSp>
        <p:nvCxnSpPr>
          <p:cNvPr id="84" name="Přímá spojnice 83"/>
          <p:cNvCxnSpPr/>
          <p:nvPr/>
        </p:nvCxnSpPr>
        <p:spPr>
          <a:xfrm>
            <a:off x="6138788" y="6575886"/>
            <a:ext cx="575083" cy="0"/>
          </a:xfrm>
          <a:prstGeom prst="line">
            <a:avLst/>
          </a:prstGeom>
          <a:ln>
            <a:solidFill>
              <a:srgbClr val="BC1B21"/>
            </a:solidFill>
          </a:ln>
        </p:spPr>
        <p:style>
          <a:lnRef idx="1">
            <a:schemeClr val="accent1"/>
          </a:lnRef>
          <a:fillRef idx="0">
            <a:schemeClr val="accent1"/>
          </a:fillRef>
          <a:effectRef idx="0">
            <a:schemeClr val="accent1"/>
          </a:effectRef>
          <a:fontRef idx="minor">
            <a:schemeClr val="tx1"/>
          </a:fontRef>
        </p:style>
      </p:cxnSp>
      <p:sp>
        <p:nvSpPr>
          <p:cNvPr id="12290" name="Zástupný symbol pro text 1"/>
          <p:cNvSpPr>
            <a:spLocks noGrp="1"/>
          </p:cNvSpPr>
          <p:nvPr>
            <p:ph type="body" sz="quarter" idx="10"/>
          </p:nvPr>
        </p:nvSpPr>
        <p:spPr bwMode="auto">
          <a:xfrm>
            <a:off x="846138" y="449263"/>
            <a:ext cx="9215437" cy="522287"/>
          </a:xfrm>
          <a:noFill/>
          <a:ln>
            <a:miter lim="800000"/>
            <a:headEnd/>
            <a:tailEnd/>
          </a:ln>
        </p:spPr>
        <p:txBody>
          <a:bodyPr vert="horz" wrap="square" numCol="1" anchor="t" anchorCtr="0" compatLnSpc="1">
            <a:prstTxWarp prst="textNoShape">
              <a:avLst/>
            </a:prstTxWarp>
          </a:bodyPr>
          <a:lstStyle/>
          <a:p>
            <a:pPr>
              <a:spcBef>
                <a:spcPct val="0"/>
              </a:spcBef>
            </a:pPr>
            <a:r>
              <a:rPr lang="cs-CZ" altLang="cs-CZ" dirty="0" smtClean="0">
                <a:latin typeface="Arial" charset="0"/>
                <a:cs typeface="Arial" charset="0"/>
              </a:rPr>
              <a:t>Zahraniční obchod Česka se státy EU</a:t>
            </a:r>
          </a:p>
        </p:txBody>
      </p:sp>
      <p:graphicFrame>
        <p:nvGraphicFramePr>
          <p:cNvPr id="6" name="Diagram 5"/>
          <p:cNvGraphicFramePr/>
          <p:nvPr>
            <p:extLst>
              <p:ext uri="{D42A27DB-BD31-4B8C-83A1-F6EECF244321}">
                <p14:modId xmlns:p14="http://schemas.microsoft.com/office/powerpoint/2010/main" val="1266117820"/>
              </p:ext>
            </p:extLst>
          </p:nvPr>
        </p:nvGraphicFramePr>
        <p:xfrm>
          <a:off x="2203499" y="2160582"/>
          <a:ext cx="3240360" cy="4570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ovéPole 2"/>
          <p:cNvSpPr txBox="1"/>
          <p:nvPr/>
        </p:nvSpPr>
        <p:spPr>
          <a:xfrm>
            <a:off x="921640" y="1507317"/>
            <a:ext cx="734433" cy="288032"/>
          </a:xfrm>
          <a:prstGeom prst="rect">
            <a:avLst/>
          </a:prstGeom>
          <a:noFill/>
        </p:spPr>
        <p:txBody>
          <a:bodyPr wrap="square" lIns="0" tIns="0" rIns="0" bIns="0" rtlCol="0">
            <a:noAutofit/>
          </a:bodyPr>
          <a:lstStyle/>
          <a:p>
            <a:pPr algn="ctr"/>
            <a:r>
              <a:rPr lang="cs-CZ" sz="1800" b="1" cap="all" dirty="0" smtClean="0">
                <a:solidFill>
                  <a:srgbClr val="0071BC"/>
                </a:solidFill>
                <a:latin typeface="Arial" pitchFamily="34" charset="0"/>
                <a:cs typeface="Arial" pitchFamily="34" charset="0"/>
              </a:rPr>
              <a:t>2004</a:t>
            </a:r>
            <a:endParaRPr lang="cs-CZ" sz="1800" b="1" cap="all" dirty="0">
              <a:solidFill>
                <a:srgbClr val="0071BC"/>
              </a:solidFill>
              <a:latin typeface="Arial" pitchFamily="34" charset="0"/>
              <a:cs typeface="Arial" pitchFamily="34" charset="0"/>
            </a:endParaRPr>
          </a:p>
        </p:txBody>
      </p:sp>
      <p:sp>
        <p:nvSpPr>
          <p:cNvPr id="32" name="TextovéPole 31"/>
          <p:cNvSpPr txBox="1"/>
          <p:nvPr/>
        </p:nvSpPr>
        <p:spPr>
          <a:xfrm>
            <a:off x="1918059" y="1507317"/>
            <a:ext cx="734433" cy="288032"/>
          </a:xfrm>
          <a:prstGeom prst="rect">
            <a:avLst/>
          </a:prstGeom>
          <a:noFill/>
        </p:spPr>
        <p:txBody>
          <a:bodyPr wrap="square" lIns="0" tIns="0" rIns="0" bIns="0" rtlCol="0">
            <a:noAutofit/>
          </a:bodyPr>
          <a:lstStyle/>
          <a:p>
            <a:pPr algn="ctr"/>
            <a:r>
              <a:rPr lang="cs-CZ" sz="1800" b="1" cap="all" dirty="0" smtClean="0">
                <a:solidFill>
                  <a:srgbClr val="0071BC"/>
                </a:solidFill>
                <a:latin typeface="Arial" pitchFamily="34" charset="0"/>
                <a:cs typeface="Arial" pitchFamily="34" charset="0"/>
              </a:rPr>
              <a:t>2023</a:t>
            </a:r>
            <a:endParaRPr lang="cs-CZ" sz="1800" b="1" cap="all" dirty="0">
              <a:solidFill>
                <a:srgbClr val="0071BC"/>
              </a:solidFill>
              <a:latin typeface="Arial" pitchFamily="34" charset="0"/>
              <a:cs typeface="Arial" pitchFamily="34" charset="0"/>
            </a:endParaRPr>
          </a:p>
        </p:txBody>
      </p:sp>
      <p:sp>
        <p:nvSpPr>
          <p:cNvPr id="33" name="TextovéPole 32"/>
          <p:cNvSpPr txBox="1"/>
          <p:nvPr/>
        </p:nvSpPr>
        <p:spPr>
          <a:xfrm>
            <a:off x="3013882" y="1359464"/>
            <a:ext cx="1987397" cy="590498"/>
          </a:xfrm>
          <a:prstGeom prst="rect">
            <a:avLst/>
          </a:prstGeom>
          <a:noFill/>
        </p:spPr>
        <p:txBody>
          <a:bodyPr wrap="square" lIns="0" tIns="0" rIns="0" bIns="0" rtlCol="0">
            <a:noAutofit/>
          </a:bodyPr>
          <a:lstStyle/>
          <a:p>
            <a:pPr algn="ctr"/>
            <a:r>
              <a:rPr lang="cs-CZ" sz="1600" b="1" cap="all" dirty="0" smtClean="0">
                <a:solidFill>
                  <a:srgbClr val="0071BC"/>
                </a:solidFill>
                <a:latin typeface="Arial" pitchFamily="34" charset="0"/>
                <a:cs typeface="Arial" pitchFamily="34" charset="0"/>
              </a:rPr>
              <a:t>pOřadí státu</a:t>
            </a:r>
          </a:p>
          <a:p>
            <a:pPr algn="ctr"/>
            <a:r>
              <a:rPr lang="cs-CZ" sz="1600" b="1" cap="all" dirty="0" smtClean="0">
                <a:solidFill>
                  <a:srgbClr val="0071BC"/>
                </a:solidFill>
                <a:latin typeface="Arial" pitchFamily="34" charset="0"/>
                <a:cs typeface="Arial" pitchFamily="34" charset="0"/>
              </a:rPr>
              <a:t>Na vývozu do eu</a:t>
            </a:r>
            <a:endParaRPr lang="cs-CZ" sz="1600" b="1" cap="all" dirty="0">
              <a:solidFill>
                <a:srgbClr val="0071BC"/>
              </a:solidFill>
              <a:latin typeface="Arial" pitchFamily="34" charset="0"/>
              <a:cs typeface="Arial" pitchFamily="34" charset="0"/>
            </a:endParaRPr>
          </a:p>
        </p:txBody>
      </p:sp>
      <p:graphicFrame>
        <p:nvGraphicFramePr>
          <p:cNvPr id="34" name="Diagram 33"/>
          <p:cNvGraphicFramePr/>
          <p:nvPr>
            <p:extLst>
              <p:ext uri="{D42A27DB-BD31-4B8C-83A1-F6EECF244321}">
                <p14:modId xmlns:p14="http://schemas.microsoft.com/office/powerpoint/2010/main" val="42216288"/>
              </p:ext>
            </p:extLst>
          </p:nvPr>
        </p:nvGraphicFramePr>
        <p:xfrm>
          <a:off x="6867402" y="2163848"/>
          <a:ext cx="3240360" cy="45704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6" name="TextovéPole 35"/>
          <p:cNvSpPr txBox="1"/>
          <p:nvPr/>
        </p:nvSpPr>
        <p:spPr>
          <a:xfrm>
            <a:off x="6581630" y="1512792"/>
            <a:ext cx="734433" cy="288032"/>
          </a:xfrm>
          <a:prstGeom prst="rect">
            <a:avLst/>
          </a:prstGeom>
          <a:noFill/>
        </p:spPr>
        <p:txBody>
          <a:bodyPr wrap="square" lIns="0" tIns="0" rIns="0" bIns="0" rtlCol="0">
            <a:noAutofit/>
          </a:bodyPr>
          <a:lstStyle/>
          <a:p>
            <a:pPr algn="ctr"/>
            <a:r>
              <a:rPr lang="cs-CZ" sz="1800" b="1" cap="all" dirty="0" smtClean="0">
                <a:solidFill>
                  <a:srgbClr val="BD1B21"/>
                </a:solidFill>
                <a:latin typeface="Arial" pitchFamily="34" charset="0"/>
                <a:cs typeface="Arial" pitchFamily="34" charset="0"/>
              </a:rPr>
              <a:t>2023</a:t>
            </a:r>
            <a:endParaRPr lang="cs-CZ" sz="1800" b="1" cap="all" dirty="0">
              <a:solidFill>
                <a:srgbClr val="BD1B21"/>
              </a:solidFill>
              <a:latin typeface="Arial" pitchFamily="34" charset="0"/>
              <a:cs typeface="Arial" pitchFamily="34" charset="0"/>
            </a:endParaRPr>
          </a:p>
        </p:txBody>
      </p:sp>
      <p:sp>
        <p:nvSpPr>
          <p:cNvPr id="37" name="TextovéPole 36"/>
          <p:cNvSpPr txBox="1"/>
          <p:nvPr/>
        </p:nvSpPr>
        <p:spPr>
          <a:xfrm>
            <a:off x="5573518" y="1512792"/>
            <a:ext cx="734433" cy="294605"/>
          </a:xfrm>
          <a:prstGeom prst="rect">
            <a:avLst/>
          </a:prstGeom>
          <a:noFill/>
        </p:spPr>
        <p:txBody>
          <a:bodyPr wrap="square" lIns="0" tIns="0" rIns="0" bIns="0" rtlCol="0">
            <a:noAutofit/>
          </a:bodyPr>
          <a:lstStyle/>
          <a:p>
            <a:pPr algn="ctr"/>
            <a:r>
              <a:rPr lang="cs-CZ" sz="1800" b="1" cap="all" dirty="0" smtClean="0">
                <a:solidFill>
                  <a:srgbClr val="BD1B21"/>
                </a:solidFill>
                <a:latin typeface="Arial" pitchFamily="34" charset="0"/>
                <a:cs typeface="Arial" pitchFamily="34" charset="0"/>
              </a:rPr>
              <a:t>2004</a:t>
            </a:r>
            <a:endParaRPr lang="cs-CZ" sz="1800" b="1" cap="all" dirty="0">
              <a:solidFill>
                <a:srgbClr val="BD1B21"/>
              </a:solidFill>
              <a:latin typeface="Arial" pitchFamily="34" charset="0"/>
              <a:cs typeface="Arial" pitchFamily="34" charset="0"/>
            </a:endParaRPr>
          </a:p>
        </p:txBody>
      </p:sp>
      <p:sp>
        <p:nvSpPr>
          <p:cNvPr id="38" name="TextovéPole 37"/>
          <p:cNvSpPr txBox="1"/>
          <p:nvPr/>
        </p:nvSpPr>
        <p:spPr>
          <a:xfrm>
            <a:off x="7650956" y="1359464"/>
            <a:ext cx="1987397" cy="590498"/>
          </a:xfrm>
          <a:prstGeom prst="rect">
            <a:avLst/>
          </a:prstGeom>
          <a:noFill/>
        </p:spPr>
        <p:txBody>
          <a:bodyPr wrap="square" lIns="0" tIns="0" rIns="0" bIns="0" rtlCol="0">
            <a:noAutofit/>
          </a:bodyPr>
          <a:lstStyle/>
          <a:p>
            <a:pPr algn="ctr"/>
            <a:r>
              <a:rPr lang="cs-CZ" sz="1600" b="1" cap="all" dirty="0" smtClean="0">
                <a:solidFill>
                  <a:srgbClr val="BC1B21"/>
                </a:solidFill>
                <a:latin typeface="Arial" pitchFamily="34" charset="0"/>
                <a:cs typeface="Arial" pitchFamily="34" charset="0"/>
              </a:rPr>
              <a:t>pOřadí státu</a:t>
            </a:r>
          </a:p>
          <a:p>
            <a:pPr algn="ctr"/>
            <a:r>
              <a:rPr lang="cs-CZ" sz="1600" b="1" cap="all" dirty="0" smtClean="0">
                <a:solidFill>
                  <a:srgbClr val="BC1B21"/>
                </a:solidFill>
                <a:latin typeface="Arial" pitchFamily="34" charset="0"/>
                <a:cs typeface="Arial" pitchFamily="34" charset="0"/>
              </a:rPr>
              <a:t>Na dovozu z eu</a:t>
            </a:r>
            <a:endParaRPr lang="cs-CZ" sz="1600" b="1" cap="all" dirty="0">
              <a:solidFill>
                <a:srgbClr val="BC1B21"/>
              </a:solidFill>
              <a:latin typeface="Arial" pitchFamily="34" charset="0"/>
              <a:cs typeface="Arial" pitchFamily="34" charset="0"/>
            </a:endParaRPr>
          </a:p>
        </p:txBody>
      </p:sp>
      <p:cxnSp>
        <p:nvCxnSpPr>
          <p:cNvPr id="5" name="Přímá spojnice 4"/>
          <p:cNvCxnSpPr/>
          <p:nvPr/>
        </p:nvCxnSpPr>
        <p:spPr>
          <a:xfrm>
            <a:off x="5274692" y="1368302"/>
            <a:ext cx="0" cy="5436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Přímá spojnice 7"/>
          <p:cNvCxnSpPr>
            <a:stCxn id="17" idx="6"/>
            <a:endCxn id="16" idx="2"/>
          </p:cNvCxnSpPr>
          <p:nvPr/>
        </p:nvCxnSpPr>
        <p:spPr>
          <a:xfrm>
            <a:off x="1467595" y="2367614"/>
            <a:ext cx="5750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Přímá spojnice 60"/>
          <p:cNvCxnSpPr/>
          <p:nvPr/>
        </p:nvCxnSpPr>
        <p:spPr>
          <a:xfrm>
            <a:off x="6138788" y="2353543"/>
            <a:ext cx="575083" cy="0"/>
          </a:xfrm>
          <a:prstGeom prst="line">
            <a:avLst/>
          </a:prstGeom>
          <a:ln>
            <a:solidFill>
              <a:srgbClr val="BC1B21"/>
            </a:solidFill>
          </a:ln>
        </p:spPr>
        <p:style>
          <a:lnRef idx="1">
            <a:schemeClr val="accent1"/>
          </a:lnRef>
          <a:fillRef idx="0">
            <a:schemeClr val="accent1"/>
          </a:fillRef>
          <a:effectRef idx="0">
            <a:schemeClr val="accent1"/>
          </a:effectRef>
          <a:fontRef idx="minor">
            <a:schemeClr val="tx1"/>
          </a:fontRef>
        </p:style>
      </p:cxnSp>
      <p:cxnSp>
        <p:nvCxnSpPr>
          <p:cNvPr id="62" name="Přímá spojnice 61"/>
          <p:cNvCxnSpPr/>
          <p:nvPr/>
        </p:nvCxnSpPr>
        <p:spPr>
          <a:xfrm>
            <a:off x="1467595" y="2844527"/>
            <a:ext cx="5750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Přímá spojnice 13"/>
          <p:cNvCxnSpPr>
            <a:stCxn id="24" idx="2"/>
            <a:endCxn id="22" idx="6"/>
          </p:cNvCxnSpPr>
          <p:nvPr/>
        </p:nvCxnSpPr>
        <p:spPr>
          <a:xfrm flipH="1">
            <a:off x="1467595" y="3300692"/>
            <a:ext cx="575083" cy="483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89" name="Přímá spojnice 12288"/>
          <p:cNvCxnSpPr>
            <a:stCxn id="27" idx="2"/>
            <a:endCxn id="20" idx="6"/>
          </p:cNvCxnSpPr>
          <p:nvPr/>
        </p:nvCxnSpPr>
        <p:spPr>
          <a:xfrm flipH="1">
            <a:off x="1477306" y="4243479"/>
            <a:ext cx="575083" cy="466539"/>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Přímá spojnice 66"/>
          <p:cNvCxnSpPr/>
          <p:nvPr/>
        </p:nvCxnSpPr>
        <p:spPr>
          <a:xfrm>
            <a:off x="1467595" y="5148783"/>
            <a:ext cx="5750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Přímá spojnice 67"/>
          <p:cNvCxnSpPr/>
          <p:nvPr/>
        </p:nvCxnSpPr>
        <p:spPr>
          <a:xfrm>
            <a:off x="1467595" y="5652839"/>
            <a:ext cx="5750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96" name="Přímá spojnice 12295"/>
          <p:cNvCxnSpPr>
            <a:stCxn id="42" idx="2"/>
            <a:endCxn id="52" idx="6"/>
          </p:cNvCxnSpPr>
          <p:nvPr/>
        </p:nvCxnSpPr>
        <p:spPr>
          <a:xfrm flipH="1" flipV="1">
            <a:off x="6132234" y="2806458"/>
            <a:ext cx="582879" cy="480163"/>
          </a:xfrm>
          <a:prstGeom prst="line">
            <a:avLst/>
          </a:prstGeom>
          <a:ln>
            <a:solidFill>
              <a:srgbClr val="BC1B21"/>
            </a:solidFill>
          </a:ln>
        </p:spPr>
        <p:style>
          <a:lnRef idx="1">
            <a:schemeClr val="accent1"/>
          </a:lnRef>
          <a:fillRef idx="0">
            <a:schemeClr val="accent1"/>
          </a:fillRef>
          <a:effectRef idx="0">
            <a:schemeClr val="accent1"/>
          </a:effectRef>
          <a:fontRef idx="minor">
            <a:schemeClr val="tx1"/>
          </a:fontRef>
        </p:style>
      </p:cxnSp>
      <p:cxnSp>
        <p:nvCxnSpPr>
          <p:cNvPr id="12298" name="Přímá spojnice 12297"/>
          <p:cNvCxnSpPr>
            <a:stCxn id="44" idx="2"/>
            <a:endCxn id="53" idx="6"/>
          </p:cNvCxnSpPr>
          <p:nvPr/>
        </p:nvCxnSpPr>
        <p:spPr>
          <a:xfrm flipH="1" flipV="1">
            <a:off x="6132234" y="3272997"/>
            <a:ext cx="582879" cy="496732"/>
          </a:xfrm>
          <a:prstGeom prst="line">
            <a:avLst/>
          </a:prstGeom>
          <a:ln>
            <a:solidFill>
              <a:srgbClr val="BC1B21"/>
            </a:solidFill>
          </a:ln>
        </p:spPr>
        <p:style>
          <a:lnRef idx="1">
            <a:schemeClr val="accent1"/>
          </a:lnRef>
          <a:fillRef idx="0">
            <a:schemeClr val="accent1"/>
          </a:fillRef>
          <a:effectRef idx="0">
            <a:schemeClr val="accent1"/>
          </a:effectRef>
          <a:fontRef idx="minor">
            <a:schemeClr val="tx1"/>
          </a:fontRef>
        </p:style>
      </p:cxnSp>
      <p:cxnSp>
        <p:nvCxnSpPr>
          <p:cNvPr id="79" name="Přímá spojnice 78"/>
          <p:cNvCxnSpPr/>
          <p:nvPr/>
        </p:nvCxnSpPr>
        <p:spPr>
          <a:xfrm>
            <a:off x="6149741" y="4243479"/>
            <a:ext cx="575083"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Přímá spojnice 79"/>
          <p:cNvCxnSpPr/>
          <p:nvPr/>
        </p:nvCxnSpPr>
        <p:spPr>
          <a:xfrm>
            <a:off x="6149741" y="4707633"/>
            <a:ext cx="575083" cy="0"/>
          </a:xfrm>
          <a:prstGeom prst="line">
            <a:avLst/>
          </a:prstGeom>
          <a:ln>
            <a:solidFill>
              <a:srgbClr val="BC1B21"/>
            </a:solidFill>
          </a:ln>
        </p:spPr>
        <p:style>
          <a:lnRef idx="1">
            <a:schemeClr val="accent1"/>
          </a:lnRef>
          <a:fillRef idx="0">
            <a:schemeClr val="accent1"/>
          </a:fillRef>
          <a:effectRef idx="0">
            <a:schemeClr val="accent1"/>
          </a:effectRef>
          <a:fontRef idx="minor">
            <a:schemeClr val="tx1"/>
          </a:fontRef>
        </p:style>
      </p:cxnSp>
      <p:cxnSp>
        <p:nvCxnSpPr>
          <p:cNvPr id="81" name="Přímá spojnice 80"/>
          <p:cNvCxnSpPr/>
          <p:nvPr/>
        </p:nvCxnSpPr>
        <p:spPr>
          <a:xfrm>
            <a:off x="6149741" y="5148783"/>
            <a:ext cx="575083"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2" name="Přímá spojnice 81"/>
          <p:cNvCxnSpPr/>
          <p:nvPr/>
        </p:nvCxnSpPr>
        <p:spPr>
          <a:xfrm>
            <a:off x="6149741" y="5632214"/>
            <a:ext cx="575083" cy="0"/>
          </a:xfrm>
          <a:prstGeom prst="line">
            <a:avLst/>
          </a:prstGeom>
          <a:ln>
            <a:solidFill>
              <a:srgbClr val="BC1B21"/>
            </a:solidFill>
          </a:ln>
        </p:spPr>
        <p:style>
          <a:lnRef idx="1">
            <a:schemeClr val="accent1"/>
          </a:lnRef>
          <a:fillRef idx="0">
            <a:schemeClr val="accent1"/>
          </a:fillRef>
          <a:effectRef idx="0">
            <a:schemeClr val="accent1"/>
          </a:effectRef>
          <a:fontRef idx="minor">
            <a:schemeClr val="tx1"/>
          </a:fontRef>
        </p:style>
      </p:cxnSp>
      <p:grpSp>
        <p:nvGrpSpPr>
          <p:cNvPr id="9" name="Skupina 8"/>
          <p:cNvGrpSpPr/>
          <p:nvPr/>
        </p:nvGrpSpPr>
        <p:grpSpPr>
          <a:xfrm>
            <a:off x="6714852" y="2196455"/>
            <a:ext cx="475414" cy="4497830"/>
            <a:chOff x="9881563" y="2198578"/>
            <a:chExt cx="475414" cy="4497830"/>
          </a:xfrm>
        </p:grpSpPr>
        <p:sp>
          <p:nvSpPr>
            <p:cNvPr id="4" name="Zaoblený obdélník 3"/>
            <p:cNvSpPr/>
            <p:nvPr/>
          </p:nvSpPr>
          <p:spPr>
            <a:xfrm>
              <a:off x="9881563" y="219857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1</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8" name="Zaoblený obdélník 77"/>
            <p:cNvSpPr/>
            <p:nvPr/>
          </p:nvSpPr>
          <p:spPr>
            <a:xfrm>
              <a:off x="9881563" y="312506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3</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85" name="Zaoblený obdélník 84"/>
            <p:cNvSpPr/>
            <p:nvPr/>
          </p:nvSpPr>
          <p:spPr>
            <a:xfrm>
              <a:off x="9881563" y="2665117"/>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2</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86" name="Zaoblený obdélník 85"/>
            <p:cNvSpPr/>
            <p:nvPr/>
          </p:nvSpPr>
          <p:spPr>
            <a:xfrm>
              <a:off x="9883003" y="3595197"/>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4</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87" name="Zaoblený obdélník 86"/>
            <p:cNvSpPr/>
            <p:nvPr/>
          </p:nvSpPr>
          <p:spPr>
            <a:xfrm>
              <a:off x="9881563" y="406740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5</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88" name="Zaoblený obdélník 87"/>
            <p:cNvSpPr/>
            <p:nvPr/>
          </p:nvSpPr>
          <p:spPr>
            <a:xfrm>
              <a:off x="9881563" y="4533926"/>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6</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89" name="Zaoblený obdélník 88"/>
            <p:cNvSpPr/>
            <p:nvPr/>
          </p:nvSpPr>
          <p:spPr>
            <a:xfrm>
              <a:off x="9888987" y="5460436"/>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8</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0" name="Zaoblený obdélník 89"/>
            <p:cNvSpPr/>
            <p:nvPr/>
          </p:nvSpPr>
          <p:spPr>
            <a:xfrm>
              <a:off x="9888987" y="5924150"/>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9</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1" name="Zaoblený obdélník 90"/>
            <p:cNvSpPr/>
            <p:nvPr/>
          </p:nvSpPr>
          <p:spPr>
            <a:xfrm>
              <a:off x="9881563" y="6386479"/>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10</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2" name="Zaoblený obdélník 91"/>
            <p:cNvSpPr/>
            <p:nvPr/>
          </p:nvSpPr>
          <p:spPr>
            <a:xfrm>
              <a:off x="9881563" y="5003034"/>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7</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grpSp>
      <p:grpSp>
        <p:nvGrpSpPr>
          <p:cNvPr id="93" name="Skupina 92"/>
          <p:cNvGrpSpPr/>
          <p:nvPr/>
        </p:nvGrpSpPr>
        <p:grpSpPr>
          <a:xfrm>
            <a:off x="5706740" y="2200139"/>
            <a:ext cx="475414" cy="4497830"/>
            <a:chOff x="9881563" y="2198578"/>
            <a:chExt cx="475414" cy="4497830"/>
          </a:xfrm>
        </p:grpSpPr>
        <p:sp>
          <p:nvSpPr>
            <p:cNvPr id="94" name="Zaoblený obdélník 93"/>
            <p:cNvSpPr/>
            <p:nvPr/>
          </p:nvSpPr>
          <p:spPr>
            <a:xfrm>
              <a:off x="9881563" y="219857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1</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5" name="Zaoblený obdélník 94"/>
            <p:cNvSpPr/>
            <p:nvPr/>
          </p:nvSpPr>
          <p:spPr>
            <a:xfrm>
              <a:off x="9881563" y="312506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3</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6" name="Zaoblený obdélník 95"/>
            <p:cNvSpPr/>
            <p:nvPr/>
          </p:nvSpPr>
          <p:spPr>
            <a:xfrm>
              <a:off x="9881563" y="2665117"/>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2</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7" name="Zaoblený obdélník 96"/>
            <p:cNvSpPr/>
            <p:nvPr/>
          </p:nvSpPr>
          <p:spPr>
            <a:xfrm>
              <a:off x="9883003" y="3595197"/>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4</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8" name="Zaoblený obdélník 97"/>
            <p:cNvSpPr/>
            <p:nvPr/>
          </p:nvSpPr>
          <p:spPr>
            <a:xfrm>
              <a:off x="9881563" y="406740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5</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99" name="Zaoblený obdélník 98"/>
            <p:cNvSpPr/>
            <p:nvPr/>
          </p:nvSpPr>
          <p:spPr>
            <a:xfrm>
              <a:off x="9881563" y="4533926"/>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6</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0" name="Zaoblený obdélník 99"/>
            <p:cNvSpPr/>
            <p:nvPr/>
          </p:nvSpPr>
          <p:spPr>
            <a:xfrm>
              <a:off x="9888987" y="5460436"/>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8</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1" name="Zaoblený obdélník 100"/>
            <p:cNvSpPr/>
            <p:nvPr/>
          </p:nvSpPr>
          <p:spPr>
            <a:xfrm>
              <a:off x="9888987" y="5924150"/>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9</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2" name="Zaoblený obdélník 101"/>
            <p:cNvSpPr/>
            <p:nvPr/>
          </p:nvSpPr>
          <p:spPr>
            <a:xfrm>
              <a:off x="9881563" y="6386479"/>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10</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3" name="Zaoblený obdélník 102"/>
            <p:cNvSpPr/>
            <p:nvPr/>
          </p:nvSpPr>
          <p:spPr>
            <a:xfrm>
              <a:off x="9881563" y="5003034"/>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7</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grpSp>
      <p:grpSp>
        <p:nvGrpSpPr>
          <p:cNvPr id="104" name="Skupina 103"/>
          <p:cNvGrpSpPr/>
          <p:nvPr/>
        </p:nvGrpSpPr>
        <p:grpSpPr>
          <a:xfrm>
            <a:off x="2051281" y="2191543"/>
            <a:ext cx="475414" cy="4497830"/>
            <a:chOff x="9881563" y="2198578"/>
            <a:chExt cx="475414" cy="4497830"/>
          </a:xfrm>
        </p:grpSpPr>
        <p:sp>
          <p:nvSpPr>
            <p:cNvPr id="105" name="Zaoblený obdélník 104"/>
            <p:cNvSpPr/>
            <p:nvPr/>
          </p:nvSpPr>
          <p:spPr>
            <a:xfrm>
              <a:off x="9881563" y="219857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1</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6" name="Zaoblený obdélník 105"/>
            <p:cNvSpPr/>
            <p:nvPr/>
          </p:nvSpPr>
          <p:spPr>
            <a:xfrm>
              <a:off x="9881563" y="312506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3</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7" name="Zaoblený obdélník 106"/>
            <p:cNvSpPr/>
            <p:nvPr/>
          </p:nvSpPr>
          <p:spPr>
            <a:xfrm>
              <a:off x="9881563" y="2665117"/>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2</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8" name="Zaoblený obdélník 107"/>
            <p:cNvSpPr/>
            <p:nvPr/>
          </p:nvSpPr>
          <p:spPr>
            <a:xfrm>
              <a:off x="9883003" y="3595197"/>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4</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9" name="Zaoblený obdélník 108"/>
            <p:cNvSpPr/>
            <p:nvPr/>
          </p:nvSpPr>
          <p:spPr>
            <a:xfrm>
              <a:off x="9881563" y="406740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5</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0" name="Zaoblený obdélník 109"/>
            <p:cNvSpPr/>
            <p:nvPr/>
          </p:nvSpPr>
          <p:spPr>
            <a:xfrm>
              <a:off x="9881563" y="4533926"/>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6</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1" name="Zaoblený obdélník 110"/>
            <p:cNvSpPr/>
            <p:nvPr/>
          </p:nvSpPr>
          <p:spPr>
            <a:xfrm>
              <a:off x="9888987" y="5460436"/>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8</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2" name="Zaoblený obdélník 111"/>
            <p:cNvSpPr/>
            <p:nvPr/>
          </p:nvSpPr>
          <p:spPr>
            <a:xfrm>
              <a:off x="9888987" y="5924150"/>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9</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3" name="Zaoblený obdélník 112"/>
            <p:cNvSpPr/>
            <p:nvPr/>
          </p:nvSpPr>
          <p:spPr>
            <a:xfrm>
              <a:off x="9881563" y="6386479"/>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10</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4" name="Zaoblený obdélník 113"/>
            <p:cNvSpPr/>
            <p:nvPr/>
          </p:nvSpPr>
          <p:spPr>
            <a:xfrm>
              <a:off x="9881563" y="5003034"/>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7</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grpSp>
      <p:grpSp>
        <p:nvGrpSpPr>
          <p:cNvPr id="115" name="Skupina 114"/>
          <p:cNvGrpSpPr/>
          <p:nvPr/>
        </p:nvGrpSpPr>
        <p:grpSpPr>
          <a:xfrm>
            <a:off x="1054862" y="2187654"/>
            <a:ext cx="475414" cy="4497830"/>
            <a:chOff x="9881563" y="2198578"/>
            <a:chExt cx="475414" cy="4497830"/>
          </a:xfrm>
        </p:grpSpPr>
        <p:sp>
          <p:nvSpPr>
            <p:cNvPr id="116" name="Zaoblený obdélník 115"/>
            <p:cNvSpPr/>
            <p:nvPr/>
          </p:nvSpPr>
          <p:spPr>
            <a:xfrm>
              <a:off x="9881563" y="219857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1</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7" name="Zaoblený obdélník 116"/>
            <p:cNvSpPr/>
            <p:nvPr/>
          </p:nvSpPr>
          <p:spPr>
            <a:xfrm>
              <a:off x="9881563" y="312506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3</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8" name="Zaoblený obdélník 117"/>
            <p:cNvSpPr/>
            <p:nvPr/>
          </p:nvSpPr>
          <p:spPr>
            <a:xfrm>
              <a:off x="9881563" y="2665117"/>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2</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19" name="Zaoblený obdélník 118"/>
            <p:cNvSpPr/>
            <p:nvPr/>
          </p:nvSpPr>
          <p:spPr>
            <a:xfrm>
              <a:off x="9883003" y="3595197"/>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4</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20" name="Zaoblený obdélník 119"/>
            <p:cNvSpPr/>
            <p:nvPr/>
          </p:nvSpPr>
          <p:spPr>
            <a:xfrm>
              <a:off x="9881563" y="4067408"/>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5</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21" name="Zaoblený obdélník 120"/>
            <p:cNvSpPr/>
            <p:nvPr/>
          </p:nvSpPr>
          <p:spPr>
            <a:xfrm>
              <a:off x="9881563" y="4533926"/>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6</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22" name="Zaoblený obdélník 121"/>
            <p:cNvSpPr/>
            <p:nvPr/>
          </p:nvSpPr>
          <p:spPr>
            <a:xfrm>
              <a:off x="9888987" y="5460436"/>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8</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23" name="Zaoblený obdélník 122"/>
            <p:cNvSpPr/>
            <p:nvPr/>
          </p:nvSpPr>
          <p:spPr>
            <a:xfrm>
              <a:off x="9888987" y="5924150"/>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9</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24" name="Zaoblený obdélník 123"/>
            <p:cNvSpPr/>
            <p:nvPr/>
          </p:nvSpPr>
          <p:spPr>
            <a:xfrm>
              <a:off x="9881563" y="6386479"/>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10</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25" name="Zaoblený obdélník 124"/>
            <p:cNvSpPr/>
            <p:nvPr/>
          </p:nvSpPr>
          <p:spPr>
            <a:xfrm>
              <a:off x="9881563" y="5003034"/>
              <a:ext cx="467990" cy="309929"/>
            </a:xfrm>
            <a:prstGeom prst="roundRect">
              <a:avLst/>
            </a:prstGeom>
            <a:solidFill>
              <a:schemeClr val="bg1">
                <a:lumMod val="9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lumMod val="95000"/>
                      <a:lumOff val="5000"/>
                    </a:schemeClr>
                  </a:solidFill>
                  <a:latin typeface="Arial" panose="020B0604020202020204" pitchFamily="34" charset="0"/>
                  <a:cs typeface="Arial" panose="020B0604020202020204" pitchFamily="34" charset="0"/>
                </a:rPr>
                <a:t>7</a:t>
              </a:r>
              <a:endParaRPr lang="cs-CZ" sz="1600" dirty="0">
                <a:solidFill>
                  <a:schemeClr val="tx1">
                    <a:lumMod val="95000"/>
                    <a:lumOff val="5000"/>
                  </a:schemeClr>
                </a:solidFill>
                <a:latin typeface="Arial" panose="020B0604020202020204" pitchFamily="34" charset="0"/>
                <a:cs typeface="Arial" panose="020B0604020202020204" pitchFamily="34" charset="0"/>
              </a:endParaRPr>
            </a:p>
          </p:txBody>
        </p:sp>
      </p:grpSp>
      <p:cxnSp>
        <p:nvCxnSpPr>
          <p:cNvPr id="65" name="Přímá spojnice 64"/>
          <p:cNvCxnSpPr>
            <a:stCxn id="85" idx="1"/>
            <a:endCxn id="97" idx="3"/>
          </p:cNvCxnSpPr>
          <p:nvPr/>
        </p:nvCxnSpPr>
        <p:spPr>
          <a:xfrm flipH="1">
            <a:off x="6176170" y="2817959"/>
            <a:ext cx="538682" cy="933764"/>
          </a:xfrm>
          <a:prstGeom prst="line">
            <a:avLst/>
          </a:prstGeom>
          <a:ln>
            <a:solidFill>
              <a:srgbClr val="BC1B21"/>
            </a:solidFill>
          </a:ln>
        </p:spPr>
        <p:style>
          <a:lnRef idx="1">
            <a:schemeClr val="accent1"/>
          </a:lnRef>
          <a:fillRef idx="0">
            <a:schemeClr val="accent1"/>
          </a:fillRef>
          <a:effectRef idx="0">
            <a:schemeClr val="accent1"/>
          </a:effectRef>
          <a:fontRef idx="minor">
            <a:schemeClr val="tx1"/>
          </a:fontRef>
        </p:style>
      </p:cxnSp>
      <p:cxnSp>
        <p:nvCxnSpPr>
          <p:cNvPr id="69" name="Přímá spojnice 68"/>
          <p:cNvCxnSpPr>
            <a:stCxn id="124" idx="3"/>
            <a:endCxn id="112" idx="1"/>
          </p:cNvCxnSpPr>
          <p:nvPr/>
        </p:nvCxnSpPr>
        <p:spPr>
          <a:xfrm flipV="1">
            <a:off x="1522852" y="6072080"/>
            <a:ext cx="535853" cy="458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Přímá spojnice 70"/>
          <p:cNvCxnSpPr>
            <a:stCxn id="123" idx="3"/>
            <a:endCxn id="113" idx="1"/>
          </p:cNvCxnSpPr>
          <p:nvPr/>
        </p:nvCxnSpPr>
        <p:spPr>
          <a:xfrm>
            <a:off x="1530276" y="6068191"/>
            <a:ext cx="521005" cy="46621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Přímá spojnice 72"/>
          <p:cNvCxnSpPr>
            <a:stCxn id="120" idx="3"/>
            <a:endCxn id="108" idx="1"/>
          </p:cNvCxnSpPr>
          <p:nvPr/>
        </p:nvCxnSpPr>
        <p:spPr>
          <a:xfrm flipV="1">
            <a:off x="1522852" y="3743127"/>
            <a:ext cx="529869" cy="468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Přímá spojnice 74"/>
          <p:cNvCxnSpPr>
            <a:stCxn id="117" idx="3"/>
            <a:endCxn id="110" idx="1"/>
          </p:cNvCxnSpPr>
          <p:nvPr/>
        </p:nvCxnSpPr>
        <p:spPr>
          <a:xfrm>
            <a:off x="1522852" y="3269109"/>
            <a:ext cx="528429" cy="141274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976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text 1"/>
          <p:cNvSpPr>
            <a:spLocks noGrp="1"/>
          </p:cNvSpPr>
          <p:nvPr>
            <p:ph type="body" sz="quarter" idx="10"/>
          </p:nvPr>
        </p:nvSpPr>
        <p:spPr bwMode="auto">
          <a:xfrm>
            <a:off x="846138" y="449263"/>
            <a:ext cx="9215437" cy="522287"/>
          </a:xfrm>
          <a:noFill/>
          <a:ln>
            <a:miter lim="800000"/>
            <a:headEnd/>
            <a:tailEnd/>
          </a:ln>
        </p:spPr>
        <p:txBody>
          <a:bodyPr vert="horz" wrap="square" numCol="1" anchor="t" anchorCtr="0" compatLnSpc="1">
            <a:prstTxWarp prst="textNoShape">
              <a:avLst/>
            </a:prstTxWarp>
          </a:bodyPr>
          <a:lstStyle/>
          <a:p>
            <a:pPr>
              <a:spcBef>
                <a:spcPct val="0"/>
              </a:spcBef>
            </a:pPr>
            <a:r>
              <a:rPr lang="cs-CZ" altLang="cs-CZ" dirty="0" smtClean="0">
                <a:latin typeface="Arial" charset="0"/>
                <a:cs typeface="Arial" charset="0"/>
              </a:rPr>
              <a:t>Zahraniční obchod Česka se sousedními státy</a:t>
            </a:r>
          </a:p>
        </p:txBody>
      </p:sp>
      <p:sp>
        <p:nvSpPr>
          <p:cNvPr id="2" name="TextovéPole 1"/>
          <p:cNvSpPr txBox="1"/>
          <p:nvPr/>
        </p:nvSpPr>
        <p:spPr>
          <a:xfrm>
            <a:off x="2610396" y="2048975"/>
            <a:ext cx="2736304" cy="728027"/>
          </a:xfrm>
          <a:prstGeom prst="rect">
            <a:avLst/>
          </a:prstGeom>
          <a:noFill/>
        </p:spPr>
        <p:txBody>
          <a:bodyPr wrap="square" lIns="0" tIns="0" rIns="0" bIns="0" rtlCol="0">
            <a:noAutofit/>
          </a:bodyPr>
          <a:lstStyle/>
          <a:p>
            <a:pPr algn="ctr">
              <a:spcAft>
                <a:spcPts val="600"/>
              </a:spcAft>
            </a:pPr>
            <a:r>
              <a:rPr lang="cs-CZ" sz="1800" b="1" cap="all" dirty="0" smtClean="0">
                <a:solidFill>
                  <a:srgbClr val="0071BC"/>
                </a:solidFill>
                <a:latin typeface="Arial" pitchFamily="34" charset="0"/>
                <a:cs typeface="Arial" pitchFamily="34" charset="0"/>
              </a:rPr>
              <a:t>V</a:t>
            </a:r>
            <a:r>
              <a:rPr lang="cs-CZ" sz="1800" b="1" dirty="0" smtClean="0">
                <a:solidFill>
                  <a:srgbClr val="0071BC"/>
                </a:solidFill>
                <a:latin typeface="Arial" pitchFamily="34" charset="0"/>
                <a:cs typeface="Arial" pitchFamily="34" charset="0"/>
              </a:rPr>
              <a:t>ývoz Česka do států EU</a:t>
            </a:r>
            <a:endParaRPr lang="cs-CZ" sz="1800" b="1" cap="all" dirty="0" smtClean="0">
              <a:solidFill>
                <a:srgbClr val="0071BC"/>
              </a:solidFill>
              <a:latin typeface="Arial" pitchFamily="34" charset="0"/>
              <a:cs typeface="Arial" pitchFamily="34" charset="0"/>
            </a:endParaRPr>
          </a:p>
          <a:p>
            <a:pPr algn="ctr"/>
            <a:r>
              <a:rPr lang="cs-CZ" sz="1400" b="1" cap="all" dirty="0" smtClean="0">
                <a:solidFill>
                  <a:srgbClr val="0071BC"/>
                </a:solidFill>
                <a:latin typeface="Arial" pitchFamily="34" charset="0"/>
                <a:cs typeface="Arial" pitchFamily="34" charset="0"/>
              </a:rPr>
              <a:t>Podíly v %</a:t>
            </a:r>
            <a:endParaRPr lang="cs-CZ" sz="1400" b="1" cap="all" dirty="0">
              <a:solidFill>
                <a:srgbClr val="0071BC"/>
              </a:solidFill>
              <a:latin typeface="Arial" pitchFamily="34" charset="0"/>
              <a:cs typeface="Arial" pitchFamily="34" charset="0"/>
            </a:endParaRPr>
          </a:p>
        </p:txBody>
      </p:sp>
      <p:sp>
        <p:nvSpPr>
          <p:cNvPr id="3" name="TextovéPole 2"/>
          <p:cNvSpPr txBox="1"/>
          <p:nvPr/>
        </p:nvSpPr>
        <p:spPr>
          <a:xfrm>
            <a:off x="5159374" y="1290761"/>
            <a:ext cx="1152128" cy="573473"/>
          </a:xfrm>
          <a:prstGeom prst="rect">
            <a:avLst/>
          </a:prstGeom>
          <a:noFill/>
        </p:spPr>
        <p:txBody>
          <a:bodyPr wrap="square" lIns="0" tIns="0" rIns="0" bIns="0" rtlCol="0">
            <a:noAutofit/>
          </a:bodyPr>
          <a:lstStyle/>
          <a:p>
            <a:pPr algn="ctr"/>
            <a:r>
              <a:rPr lang="cs-CZ" sz="2800" b="1" dirty="0">
                <a:solidFill>
                  <a:srgbClr val="0071BC"/>
                </a:solidFill>
                <a:latin typeface="Arial" charset="0"/>
              </a:rPr>
              <a:t>2023</a:t>
            </a:r>
          </a:p>
        </p:txBody>
      </p:sp>
      <p:graphicFrame>
        <p:nvGraphicFramePr>
          <p:cNvPr id="13" name="Graf 12"/>
          <p:cNvGraphicFramePr>
            <a:graphicFrameLocks/>
          </p:cNvGraphicFramePr>
          <p:nvPr>
            <p:extLst>
              <p:ext uri="{D42A27DB-BD31-4B8C-83A1-F6EECF244321}">
                <p14:modId xmlns:p14="http://schemas.microsoft.com/office/powerpoint/2010/main" val="496553964"/>
              </p:ext>
            </p:extLst>
          </p:nvPr>
        </p:nvGraphicFramePr>
        <p:xfrm>
          <a:off x="601844" y="2317224"/>
          <a:ext cx="4593167" cy="429683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ovéPole 7"/>
          <p:cNvSpPr txBox="1"/>
          <p:nvPr/>
        </p:nvSpPr>
        <p:spPr>
          <a:xfrm>
            <a:off x="7355252" y="2048975"/>
            <a:ext cx="2311928" cy="728027"/>
          </a:xfrm>
          <a:prstGeom prst="rect">
            <a:avLst/>
          </a:prstGeom>
          <a:noFill/>
        </p:spPr>
        <p:txBody>
          <a:bodyPr wrap="square" lIns="0" tIns="0" rIns="0" bIns="0" rtlCol="0">
            <a:noAutofit/>
          </a:bodyPr>
          <a:lstStyle/>
          <a:p>
            <a:pPr algn="ctr">
              <a:spcAft>
                <a:spcPts val="600"/>
              </a:spcAft>
            </a:pPr>
            <a:r>
              <a:rPr lang="cs-CZ" sz="1800" b="1" dirty="0" smtClean="0">
                <a:solidFill>
                  <a:srgbClr val="0071BC"/>
                </a:solidFill>
                <a:latin typeface="Arial" pitchFamily="34" charset="0"/>
                <a:cs typeface="Arial" pitchFamily="34" charset="0"/>
              </a:rPr>
              <a:t>Vývoz Česka celkem</a:t>
            </a:r>
            <a:endParaRPr lang="cs-CZ" sz="1800" b="1" cap="all" dirty="0" smtClean="0">
              <a:solidFill>
                <a:srgbClr val="0071BC"/>
              </a:solidFill>
              <a:latin typeface="Arial" pitchFamily="34" charset="0"/>
              <a:cs typeface="Arial" pitchFamily="34" charset="0"/>
            </a:endParaRPr>
          </a:p>
          <a:p>
            <a:pPr algn="ctr"/>
            <a:r>
              <a:rPr lang="cs-CZ" sz="1400" b="1" cap="all" dirty="0" smtClean="0">
                <a:solidFill>
                  <a:srgbClr val="0071BC"/>
                </a:solidFill>
                <a:latin typeface="Arial" pitchFamily="34" charset="0"/>
                <a:cs typeface="Arial" pitchFamily="34" charset="0"/>
              </a:rPr>
              <a:t>Podíly v %</a:t>
            </a:r>
            <a:endParaRPr lang="cs-CZ" sz="1400" b="1" cap="all" dirty="0">
              <a:solidFill>
                <a:srgbClr val="0071BC"/>
              </a:solidFill>
              <a:latin typeface="Arial" pitchFamily="34" charset="0"/>
              <a:cs typeface="Arial" pitchFamily="34" charset="0"/>
            </a:endParaRPr>
          </a:p>
        </p:txBody>
      </p:sp>
      <p:graphicFrame>
        <p:nvGraphicFramePr>
          <p:cNvPr id="9" name="Graf 8"/>
          <p:cNvGraphicFramePr>
            <a:graphicFrameLocks/>
          </p:cNvGraphicFramePr>
          <p:nvPr>
            <p:extLst>
              <p:ext uri="{D42A27DB-BD31-4B8C-83A1-F6EECF244321}">
                <p14:modId xmlns:p14="http://schemas.microsoft.com/office/powerpoint/2010/main" val="3443569012"/>
              </p:ext>
            </p:extLst>
          </p:nvPr>
        </p:nvGraphicFramePr>
        <p:xfrm>
          <a:off x="5504141" y="2412989"/>
          <a:ext cx="4593166" cy="42968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30543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text 1"/>
          <p:cNvSpPr>
            <a:spLocks noGrp="1"/>
          </p:cNvSpPr>
          <p:nvPr>
            <p:ph type="body" sz="quarter" idx="10"/>
          </p:nvPr>
        </p:nvSpPr>
        <p:spPr bwMode="auto">
          <a:xfrm>
            <a:off x="846138" y="449263"/>
            <a:ext cx="9215437" cy="522287"/>
          </a:xfrm>
          <a:noFill/>
          <a:ln>
            <a:miter lim="800000"/>
            <a:headEnd/>
            <a:tailEnd/>
          </a:ln>
        </p:spPr>
        <p:txBody>
          <a:bodyPr vert="horz" wrap="square" numCol="1" anchor="t" anchorCtr="0" compatLnSpc="1">
            <a:prstTxWarp prst="textNoShape">
              <a:avLst/>
            </a:prstTxWarp>
          </a:bodyPr>
          <a:lstStyle/>
          <a:p>
            <a:pPr>
              <a:spcBef>
                <a:spcPct val="0"/>
              </a:spcBef>
            </a:pPr>
            <a:r>
              <a:rPr lang="cs-CZ" altLang="cs-CZ" dirty="0" smtClean="0">
                <a:latin typeface="Arial" charset="0"/>
                <a:cs typeface="Arial" charset="0"/>
              </a:rPr>
              <a:t>Zahraniční obchod Česka se sousedními státy</a:t>
            </a:r>
          </a:p>
        </p:txBody>
      </p:sp>
      <p:sp>
        <p:nvSpPr>
          <p:cNvPr id="3" name="TextovéPole 2"/>
          <p:cNvSpPr txBox="1"/>
          <p:nvPr/>
        </p:nvSpPr>
        <p:spPr>
          <a:xfrm>
            <a:off x="5159374" y="1290761"/>
            <a:ext cx="1152128" cy="573473"/>
          </a:xfrm>
          <a:prstGeom prst="rect">
            <a:avLst/>
          </a:prstGeom>
          <a:noFill/>
        </p:spPr>
        <p:txBody>
          <a:bodyPr wrap="square" lIns="0" tIns="0" rIns="0" bIns="0" rtlCol="0">
            <a:noAutofit/>
          </a:bodyPr>
          <a:lstStyle/>
          <a:p>
            <a:pPr algn="ctr"/>
            <a:r>
              <a:rPr lang="cs-CZ" sz="2800" b="1" cap="all" dirty="0" smtClean="0">
                <a:solidFill>
                  <a:srgbClr val="0071BC"/>
                </a:solidFill>
                <a:latin typeface="Arial" pitchFamily="34" charset="0"/>
                <a:cs typeface="Arial" pitchFamily="34" charset="0"/>
              </a:rPr>
              <a:t>2023</a:t>
            </a:r>
            <a:endParaRPr lang="cs-CZ" sz="2800" b="1" cap="all" dirty="0">
              <a:solidFill>
                <a:srgbClr val="0071BC"/>
              </a:solidFill>
              <a:latin typeface="Arial" pitchFamily="34" charset="0"/>
              <a:cs typeface="Arial" pitchFamily="34" charset="0"/>
            </a:endParaRPr>
          </a:p>
        </p:txBody>
      </p:sp>
      <p:graphicFrame>
        <p:nvGraphicFramePr>
          <p:cNvPr id="14" name="Graf 13"/>
          <p:cNvGraphicFramePr>
            <a:graphicFrameLocks/>
          </p:cNvGraphicFramePr>
          <p:nvPr>
            <p:extLst>
              <p:ext uri="{D42A27DB-BD31-4B8C-83A1-F6EECF244321}">
                <p14:modId xmlns:p14="http://schemas.microsoft.com/office/powerpoint/2010/main" val="2273448634"/>
              </p:ext>
            </p:extLst>
          </p:nvPr>
        </p:nvGraphicFramePr>
        <p:xfrm>
          <a:off x="493832" y="2437235"/>
          <a:ext cx="4593167" cy="429683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ovéPole 7"/>
          <p:cNvSpPr txBox="1"/>
          <p:nvPr/>
        </p:nvSpPr>
        <p:spPr>
          <a:xfrm>
            <a:off x="2192514" y="2052438"/>
            <a:ext cx="2794146" cy="728027"/>
          </a:xfrm>
          <a:prstGeom prst="rect">
            <a:avLst/>
          </a:prstGeom>
          <a:noFill/>
        </p:spPr>
        <p:txBody>
          <a:bodyPr wrap="square" lIns="0" tIns="0" rIns="0" bIns="0" rtlCol="0">
            <a:noAutofit/>
          </a:bodyPr>
          <a:lstStyle/>
          <a:p>
            <a:pPr algn="ctr">
              <a:spcAft>
                <a:spcPts val="600"/>
              </a:spcAft>
            </a:pPr>
            <a:r>
              <a:rPr lang="cs-CZ" sz="1800" b="1" dirty="0" smtClean="0">
                <a:solidFill>
                  <a:srgbClr val="C00000"/>
                </a:solidFill>
                <a:latin typeface="Arial" pitchFamily="34" charset="0"/>
                <a:cs typeface="Arial" pitchFamily="34" charset="0"/>
              </a:rPr>
              <a:t>Dovoz Česka ze států EU</a:t>
            </a:r>
            <a:endParaRPr lang="cs-CZ" sz="1800" b="1" cap="all" dirty="0" smtClean="0">
              <a:solidFill>
                <a:srgbClr val="C00000"/>
              </a:solidFill>
              <a:latin typeface="Arial" pitchFamily="34" charset="0"/>
              <a:cs typeface="Arial" pitchFamily="34" charset="0"/>
            </a:endParaRPr>
          </a:p>
          <a:p>
            <a:pPr algn="ctr"/>
            <a:r>
              <a:rPr lang="cs-CZ" sz="1400" b="1" cap="all" dirty="0" smtClean="0">
                <a:solidFill>
                  <a:srgbClr val="C00000"/>
                </a:solidFill>
                <a:latin typeface="Arial" pitchFamily="34" charset="0"/>
                <a:cs typeface="Arial" pitchFamily="34" charset="0"/>
              </a:rPr>
              <a:t>Podíly v %</a:t>
            </a:r>
            <a:endParaRPr lang="cs-CZ" sz="1400" b="1" cap="all" dirty="0">
              <a:solidFill>
                <a:srgbClr val="C00000"/>
              </a:solidFill>
              <a:latin typeface="Arial" pitchFamily="34" charset="0"/>
              <a:cs typeface="Arial" pitchFamily="34" charset="0"/>
            </a:endParaRPr>
          </a:p>
        </p:txBody>
      </p:sp>
      <p:sp>
        <p:nvSpPr>
          <p:cNvPr id="9" name="TextovéPole 8"/>
          <p:cNvSpPr txBox="1"/>
          <p:nvPr/>
        </p:nvSpPr>
        <p:spPr>
          <a:xfrm>
            <a:off x="7362924" y="2052438"/>
            <a:ext cx="2304256" cy="728027"/>
          </a:xfrm>
          <a:prstGeom prst="rect">
            <a:avLst/>
          </a:prstGeom>
          <a:noFill/>
        </p:spPr>
        <p:txBody>
          <a:bodyPr wrap="square" lIns="0" tIns="0" rIns="0" bIns="0" rtlCol="0">
            <a:noAutofit/>
          </a:bodyPr>
          <a:lstStyle/>
          <a:p>
            <a:pPr algn="ctr">
              <a:spcAft>
                <a:spcPts val="600"/>
              </a:spcAft>
            </a:pPr>
            <a:r>
              <a:rPr lang="cs-CZ" sz="1800" b="1" dirty="0" smtClean="0">
                <a:solidFill>
                  <a:srgbClr val="C00000"/>
                </a:solidFill>
                <a:latin typeface="Arial" pitchFamily="34" charset="0"/>
                <a:cs typeface="Arial" pitchFamily="34" charset="0"/>
              </a:rPr>
              <a:t>Dovoz Česka celkem</a:t>
            </a:r>
            <a:endParaRPr lang="cs-CZ" sz="1800" b="1" cap="all" dirty="0" smtClean="0">
              <a:solidFill>
                <a:srgbClr val="C00000"/>
              </a:solidFill>
              <a:latin typeface="Arial" pitchFamily="34" charset="0"/>
              <a:cs typeface="Arial" pitchFamily="34" charset="0"/>
            </a:endParaRPr>
          </a:p>
          <a:p>
            <a:pPr algn="ctr"/>
            <a:r>
              <a:rPr lang="cs-CZ" sz="1400" b="1" cap="all" dirty="0" smtClean="0">
                <a:solidFill>
                  <a:srgbClr val="C00000"/>
                </a:solidFill>
                <a:latin typeface="Arial" pitchFamily="34" charset="0"/>
                <a:cs typeface="Arial" pitchFamily="34" charset="0"/>
              </a:rPr>
              <a:t>Podíly v %</a:t>
            </a:r>
            <a:endParaRPr lang="cs-CZ" sz="1400" b="1" cap="all" dirty="0">
              <a:solidFill>
                <a:srgbClr val="C00000"/>
              </a:solidFill>
              <a:latin typeface="Arial" pitchFamily="34" charset="0"/>
              <a:cs typeface="Arial" pitchFamily="34" charset="0"/>
            </a:endParaRPr>
          </a:p>
        </p:txBody>
      </p:sp>
      <p:graphicFrame>
        <p:nvGraphicFramePr>
          <p:cNvPr id="11" name="Graf 10"/>
          <p:cNvGraphicFramePr>
            <a:graphicFrameLocks/>
          </p:cNvGraphicFramePr>
          <p:nvPr>
            <p:extLst>
              <p:ext uri="{D42A27DB-BD31-4B8C-83A1-F6EECF244321}">
                <p14:modId xmlns:p14="http://schemas.microsoft.com/office/powerpoint/2010/main" val="1823017081"/>
              </p:ext>
            </p:extLst>
          </p:nvPr>
        </p:nvGraphicFramePr>
        <p:xfrm>
          <a:off x="5562724" y="2628503"/>
          <a:ext cx="4593167" cy="42968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9840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2"/>
          <p:cNvSpPr>
            <a:spLocks/>
          </p:cNvSpPr>
          <p:nvPr/>
        </p:nvSpPr>
        <p:spPr bwMode="auto">
          <a:xfrm>
            <a:off x="738188" y="684287"/>
            <a:ext cx="8465476" cy="864096"/>
          </a:xfrm>
          <a:prstGeom prst="rect">
            <a:avLst/>
          </a:prstGeom>
          <a:noFill/>
          <a:ln w="9525">
            <a:noFill/>
            <a:miter lim="800000"/>
            <a:headEnd/>
            <a:tailEnd/>
          </a:ln>
        </p:spPr>
        <p:txBody>
          <a:bodyPr lIns="0" tIns="0" rIns="0" bIns="0"/>
          <a:lstStyle/>
          <a:p>
            <a:pPr>
              <a:lnSpc>
                <a:spcPct val="90000"/>
              </a:lnSpc>
            </a:pPr>
            <a:r>
              <a:rPr lang="cs-CZ" sz="3200" b="1" dirty="0" smtClean="0">
                <a:solidFill>
                  <a:srgbClr val="0071BC"/>
                </a:solidFill>
                <a:latin typeface="Arial" charset="0"/>
              </a:rPr>
              <a:t>Zahraniční obchod Česka s Německem</a:t>
            </a:r>
            <a:endParaRPr lang="cs-CZ" sz="2800" b="1" dirty="0" smtClean="0">
              <a:solidFill>
                <a:srgbClr val="0071BC"/>
              </a:solidFill>
              <a:latin typeface="Arial" charset="0"/>
            </a:endParaRPr>
          </a:p>
        </p:txBody>
      </p:sp>
      <mc:AlternateContent xmlns:mc="http://schemas.openxmlformats.org/markup-compatibility/2006" xmlns:cx1="http://schemas.microsoft.com/office/drawing/2015/9/8/chartex">
        <mc:Choice Requires="cx1">
          <p:graphicFrame>
            <p:nvGraphicFramePr>
              <p:cNvPr id="6" name="Graf 5"/>
              <p:cNvGraphicFramePr/>
              <p:nvPr>
                <p:extLst>
                  <p:ext uri="{D42A27DB-BD31-4B8C-83A1-F6EECF244321}">
                    <p14:modId xmlns:p14="http://schemas.microsoft.com/office/powerpoint/2010/main" val="2681587382"/>
                  </p:ext>
                </p:extLst>
              </p:nvPr>
            </p:nvGraphicFramePr>
            <p:xfrm>
              <a:off x="594172" y="4788743"/>
              <a:ext cx="4486275" cy="2088232"/>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6" name="Graf 5"/>
              <p:cNvPicPr>
                <a:picLocks noGrp="1" noRot="1" noChangeAspect="1" noMove="1" noResize="1" noEditPoints="1" noAdjustHandles="1" noChangeArrowheads="1" noChangeShapeType="1"/>
              </p:cNvPicPr>
              <p:nvPr/>
            </p:nvPicPr>
            <p:blipFill>
              <a:blip r:embed="rId5"/>
              <a:stretch>
                <a:fillRect/>
              </a:stretch>
            </p:blipFill>
            <p:spPr>
              <a:xfrm>
                <a:off x="594172" y="4788743"/>
                <a:ext cx="4486275" cy="2088232"/>
              </a:xfrm>
              <a:prstGeom prst="rect">
                <a:avLst/>
              </a:prstGeom>
            </p:spPr>
          </p:pic>
        </mc:Fallback>
      </mc:AlternateContent>
      <p:sp>
        <p:nvSpPr>
          <p:cNvPr id="8" name="TextovéPole 1"/>
          <p:cNvSpPr txBox="1"/>
          <p:nvPr/>
        </p:nvSpPr>
        <p:spPr>
          <a:xfrm>
            <a:off x="9278517" y="1116157"/>
            <a:ext cx="943619" cy="42223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cs-CZ" b="1" dirty="0">
                <a:latin typeface="Arial" pitchFamily="34" charset="0"/>
                <a:cs typeface="Arial" pitchFamily="34" charset="0"/>
              </a:rPr>
              <a:t>v mld. Kč</a:t>
            </a:r>
          </a:p>
        </p:txBody>
      </p:sp>
      <p:sp>
        <p:nvSpPr>
          <p:cNvPr id="9" name="TextovéPole 8"/>
          <p:cNvSpPr txBox="1"/>
          <p:nvPr/>
        </p:nvSpPr>
        <p:spPr>
          <a:xfrm>
            <a:off x="1602284" y="4428703"/>
            <a:ext cx="2664296" cy="432048"/>
          </a:xfrm>
          <a:prstGeom prst="rect">
            <a:avLst/>
          </a:prstGeom>
          <a:noFill/>
        </p:spPr>
        <p:txBody>
          <a:bodyPr wrap="square" lIns="0" tIns="0" rIns="0" bIns="0" rtlCol="0">
            <a:noAutofit/>
          </a:bodyPr>
          <a:lstStyle/>
          <a:p>
            <a:pPr algn="ctr"/>
            <a:r>
              <a:rPr lang="cs-CZ" sz="1400" b="1" cap="all" dirty="0" smtClean="0">
                <a:solidFill>
                  <a:srgbClr val="0071BC"/>
                </a:solidFill>
                <a:latin typeface="Arial" pitchFamily="34" charset="0"/>
                <a:cs typeface="Arial" pitchFamily="34" charset="0"/>
              </a:rPr>
              <a:t>Podíly na vývozu</a:t>
            </a:r>
            <a:endParaRPr lang="cs-CZ" sz="1400" b="1" cap="all" dirty="0">
              <a:solidFill>
                <a:srgbClr val="0071BC"/>
              </a:solidFill>
              <a:latin typeface="Arial" pitchFamily="34" charset="0"/>
              <a:cs typeface="Arial" pitchFamily="34" charset="0"/>
            </a:endParaRPr>
          </a:p>
        </p:txBody>
      </p:sp>
      <p:sp>
        <p:nvSpPr>
          <p:cNvPr id="10" name="TextovéPole 9"/>
          <p:cNvSpPr txBox="1"/>
          <p:nvPr/>
        </p:nvSpPr>
        <p:spPr>
          <a:xfrm>
            <a:off x="4716286" y="4165749"/>
            <a:ext cx="1368152" cy="432048"/>
          </a:xfrm>
          <a:prstGeom prst="rect">
            <a:avLst/>
          </a:prstGeom>
          <a:noFill/>
        </p:spPr>
        <p:txBody>
          <a:bodyPr wrap="square" lIns="0" tIns="0" rIns="0" bIns="0" rtlCol="0">
            <a:noAutofit/>
          </a:bodyPr>
          <a:lstStyle/>
          <a:p>
            <a:pPr algn="ctr"/>
            <a:r>
              <a:rPr lang="cs-CZ" sz="2000" b="1" cap="all" dirty="0" smtClean="0">
                <a:solidFill>
                  <a:schemeClr val="accent1"/>
                </a:solidFill>
                <a:latin typeface="Arial" pitchFamily="34" charset="0"/>
                <a:cs typeface="Arial" pitchFamily="34" charset="0"/>
              </a:rPr>
              <a:t>2023</a:t>
            </a:r>
            <a:endParaRPr lang="cs-CZ" sz="2000" b="1" cap="all" dirty="0">
              <a:solidFill>
                <a:schemeClr val="accent1"/>
              </a:solidFill>
              <a:latin typeface="Arial" pitchFamily="34" charset="0"/>
              <a:cs typeface="Arial" pitchFamily="34" charset="0"/>
            </a:endParaRPr>
          </a:p>
        </p:txBody>
      </p:sp>
      <p:sp>
        <p:nvSpPr>
          <p:cNvPr id="12" name="TextovéPole 11"/>
          <p:cNvSpPr txBox="1"/>
          <p:nvPr/>
        </p:nvSpPr>
        <p:spPr>
          <a:xfrm>
            <a:off x="6663872" y="4441649"/>
            <a:ext cx="2664296" cy="432048"/>
          </a:xfrm>
          <a:prstGeom prst="rect">
            <a:avLst/>
          </a:prstGeom>
          <a:noFill/>
        </p:spPr>
        <p:txBody>
          <a:bodyPr wrap="square" lIns="0" tIns="0" rIns="0" bIns="0" rtlCol="0">
            <a:noAutofit/>
          </a:bodyPr>
          <a:lstStyle/>
          <a:p>
            <a:pPr algn="ctr"/>
            <a:r>
              <a:rPr lang="cs-CZ" sz="1400" b="1" cap="all" dirty="0" smtClean="0">
                <a:solidFill>
                  <a:srgbClr val="BC1B21"/>
                </a:solidFill>
                <a:latin typeface="Arial" pitchFamily="34" charset="0"/>
                <a:cs typeface="Arial" pitchFamily="34" charset="0"/>
              </a:rPr>
              <a:t>Podíly na dovozu</a:t>
            </a:r>
            <a:endParaRPr lang="cs-CZ" sz="1400" b="1" cap="all" dirty="0">
              <a:solidFill>
                <a:srgbClr val="BC1B21"/>
              </a:solidFill>
              <a:latin typeface="Arial" pitchFamily="34" charset="0"/>
              <a:cs typeface="Arial" pitchFamily="34" charset="0"/>
            </a:endParaRPr>
          </a:p>
        </p:txBody>
      </p:sp>
      <mc:AlternateContent xmlns:mc="http://schemas.openxmlformats.org/markup-compatibility/2006" xmlns:cx1="http://schemas.microsoft.com/office/drawing/2015/9/8/chartex">
        <mc:Choice Requires="cx1">
          <p:graphicFrame>
            <p:nvGraphicFramePr>
              <p:cNvPr id="20" name="Graf 19"/>
              <p:cNvGraphicFramePr/>
              <p:nvPr>
                <p:extLst>
                  <p:ext uri="{D42A27DB-BD31-4B8C-83A1-F6EECF244321}">
                    <p14:modId xmlns:p14="http://schemas.microsoft.com/office/powerpoint/2010/main" val="2608243877"/>
                  </p:ext>
                </p:extLst>
              </p:nvPr>
            </p:nvGraphicFramePr>
            <p:xfrm>
              <a:off x="529369" y="4644727"/>
              <a:ext cx="4810125" cy="2285999"/>
            </p:xfrm>
            <a:graphic>
              <a:graphicData uri="http://schemas.microsoft.com/office/drawing/2014/chartex">
                <cx:chart xmlns:cx="http://schemas.microsoft.com/office/drawing/2014/chartex" xmlns:r="http://schemas.openxmlformats.org/officeDocument/2006/relationships" r:id="rId6"/>
              </a:graphicData>
            </a:graphic>
          </p:graphicFrame>
        </mc:Choice>
        <mc:Fallback xmlns="">
          <p:pic>
            <p:nvPicPr>
              <p:cNvPr id="20" name="Graf 19"/>
              <p:cNvPicPr>
                <a:picLocks noGrp="1" noRot="1" noChangeAspect="1" noMove="1" noResize="1" noEditPoints="1" noAdjustHandles="1" noChangeArrowheads="1" noChangeShapeType="1"/>
              </p:cNvPicPr>
              <p:nvPr/>
            </p:nvPicPr>
            <p:blipFill>
              <a:blip r:embed="rId7"/>
              <a:stretch>
                <a:fillRect/>
              </a:stretch>
            </p:blipFill>
            <p:spPr>
              <a:xfrm>
                <a:off x="529369" y="4644727"/>
                <a:ext cx="4810125" cy="2285999"/>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21" name="Graf 20"/>
              <p:cNvGraphicFramePr/>
              <p:nvPr>
                <p:extLst>
                  <p:ext uri="{D42A27DB-BD31-4B8C-83A1-F6EECF244321}">
                    <p14:modId xmlns:p14="http://schemas.microsoft.com/office/powerpoint/2010/main" val="1858097685"/>
                  </p:ext>
                </p:extLst>
              </p:nvPr>
            </p:nvGraphicFramePr>
            <p:xfrm>
              <a:off x="5412011" y="4644727"/>
              <a:ext cx="4810125" cy="2285999"/>
            </p:xfrm>
            <a:graphic>
              <a:graphicData uri="http://schemas.microsoft.com/office/drawing/2014/chartex">
                <cx:chart xmlns:cx="http://schemas.microsoft.com/office/drawing/2014/chartex" xmlns:r="http://schemas.openxmlformats.org/officeDocument/2006/relationships" r:id="rId8"/>
              </a:graphicData>
            </a:graphic>
          </p:graphicFrame>
        </mc:Choice>
        <mc:Fallback xmlns="">
          <p:pic>
            <p:nvPicPr>
              <p:cNvPr id="21" name="Graf 20"/>
              <p:cNvPicPr>
                <a:picLocks noGrp="1" noRot="1" noChangeAspect="1" noMove="1" noResize="1" noEditPoints="1" noAdjustHandles="1" noChangeArrowheads="1" noChangeShapeType="1"/>
              </p:cNvPicPr>
              <p:nvPr/>
            </p:nvPicPr>
            <p:blipFill>
              <a:blip r:embed="rId9"/>
              <a:stretch>
                <a:fillRect/>
              </a:stretch>
            </p:blipFill>
            <p:spPr>
              <a:xfrm>
                <a:off x="5412011" y="4644727"/>
                <a:ext cx="4810125" cy="2285999"/>
              </a:xfrm>
              <a:prstGeom prst="rect">
                <a:avLst/>
              </a:prstGeom>
            </p:spPr>
          </p:pic>
        </mc:Fallback>
      </mc:AlternateContent>
      <p:graphicFrame>
        <p:nvGraphicFramePr>
          <p:cNvPr id="11" name="Graf 10"/>
          <p:cNvGraphicFramePr>
            <a:graphicFrameLocks/>
          </p:cNvGraphicFramePr>
          <p:nvPr>
            <p:extLst>
              <p:ext uri="{D42A27DB-BD31-4B8C-83A1-F6EECF244321}">
                <p14:modId xmlns:p14="http://schemas.microsoft.com/office/powerpoint/2010/main" val="947371320"/>
              </p:ext>
            </p:extLst>
          </p:nvPr>
        </p:nvGraphicFramePr>
        <p:xfrm>
          <a:off x="450157" y="1332359"/>
          <a:ext cx="9865096" cy="2811671"/>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3881339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ČSÚ Prezentace CZ - bílá">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defRPr sz="3600" b="1" cap="all" dirty="0">
            <a:solidFill>
              <a:schemeClr val="bg1"/>
            </a:solidFill>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istorieverze xmlns="8675fb2b-b414-4bad-b4c4-d9349268b5a1" xsi:nil="true"/>
    <Verzeform xmlns="8675fb2b-b414-4bad-b4c4-d9349268b5a1">v1.0</Verzeform>
    <Forma xmlns="8675fb2b-b414-4bad-b4c4-d9349268b5a1">
      <Value>Elektronická</Value>
    </Forma>
    <Vazbanaproces xmlns="8675fb2b-b414-4bad-b4c4-d9349268b5a1">179. Vnější komunikace
</Vazbanaproces>
    <Gestor xmlns="8675fb2b-b414-4bad-b4c4-d9349268b5a1">
      <UserInfo>
        <DisplayName>Novotný Michal</DisplayName>
        <AccountId>24</AccountId>
        <AccountType/>
      </UserInfo>
    </Gestor>
    <Form_c xmlns="8675fb2b-b414-4bad-b4c4-d9349268b5a1">459</Form_c>
    <NazevForm xmlns="8675fb2b-b414-4bad-b4c4-d9349268b5a1">Prezentace CZ - bílá
</NazevForm>
    <UcinnostOdForm xmlns="8675fb2b-b414-4bad-b4c4-d9349268b5a1">2017-08-28T07:00:00+00:00</UcinnostOdForm>
    <DomenaForm xmlns="8675fb2b-b414-4bad-b4c4-d9349268b5a1">
      <Value>4. Komunikace a propagace</Value>
    </DomenaForm>
    <PredpisForm xmlns="8675fb2b-b414-4bad-b4c4-d9349268b5a1">Manuál jednotného vizuálního stylu ČSÚ
</PredpisForm>
    <UstanoveniForm xmlns="8675fb2b-b414-4bad-b4c4-d9349268b5a1">část 7.2
</UstanoveniForm>
    <PoznForm xmlns="8675fb2b-b414-4bad-b4c4-d9349268b5a1" xsi:nil="true"/>
    <Oznaceni xmlns="8675fb2b-b414-4bad-b4c4-d9349268b5a1">Form_c459</Oznaceni>
    <UcinnostDoForm xmlns="8675fb2b-b414-4bad-b4c4-d9349268b5a1" xsi:nil="true"/>
    <Platnost xmlns="8675fb2b-b414-4bad-b4c4-d9349268b5a1">true</Platnost>
    <Odkaz xmlns="8675fb2b-b414-4bad-b4c4-d9349268b5a1">
      <Url xsi:nil="true"/>
      <Description xsi:nil="true"/>
    </Odkaz>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BD76F913C5B1A4797255AD7259AA9ED" ma:contentTypeVersion="28" ma:contentTypeDescription="Vytvoří nový dokument" ma:contentTypeScope="" ma:versionID="9054a09472829803685a96320a2f92ba">
  <xsd:schema xmlns:xsd="http://www.w3.org/2001/XMLSchema" xmlns:xs="http://www.w3.org/2001/XMLSchema" xmlns:p="http://schemas.microsoft.com/office/2006/metadata/properties" xmlns:ns2="8675fb2b-b414-4bad-b4c4-d9349268b5a1" targetNamespace="http://schemas.microsoft.com/office/2006/metadata/properties" ma:root="true" ma:fieldsID="7519df322c2c049365d4c8c6a70d3480" ns2:_="">
    <xsd:import namespace="8675fb2b-b414-4bad-b4c4-d9349268b5a1"/>
    <xsd:element name="properties">
      <xsd:complexType>
        <xsd:sequence>
          <xsd:element name="documentManagement">
            <xsd:complexType>
              <xsd:all>
                <xsd:element ref="ns2:Forma" minOccurs="0"/>
                <xsd:element ref="ns2:Verzeform" minOccurs="0"/>
                <xsd:element ref="ns2:Vazbanaproces" minOccurs="0"/>
                <xsd:element ref="ns2:Gestor" minOccurs="0"/>
                <xsd:element ref="ns2:Historieverze" minOccurs="0"/>
                <xsd:element ref="ns2:MediaServiceMetadata" minOccurs="0"/>
                <xsd:element ref="ns2:MediaServiceFastMetadata" minOccurs="0"/>
                <xsd:element ref="ns2:Form_c" minOccurs="0"/>
                <xsd:element ref="ns2:NazevForm" minOccurs="0"/>
                <xsd:element ref="ns2:UcinnostOdForm" minOccurs="0"/>
                <xsd:element ref="ns2:DomenaForm" minOccurs="0"/>
                <xsd:element ref="ns2:PredpisForm" minOccurs="0"/>
                <xsd:element ref="ns2:UstanoveniForm" minOccurs="0"/>
                <xsd:element ref="ns2:PoznForm" minOccurs="0"/>
                <xsd:element ref="ns2:Oznaceni" minOccurs="0"/>
                <xsd:element ref="ns2:UcinnostDoForm" minOccurs="0"/>
                <xsd:element ref="ns2:MediaServiceObjectDetectorVersions" minOccurs="0"/>
                <xsd:element ref="ns2:Platnost" minOccurs="0"/>
                <xsd:element ref="ns2:Odkaz"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75fb2b-b414-4bad-b4c4-d9349268b5a1" elementFormDefault="qualified">
    <xsd:import namespace="http://schemas.microsoft.com/office/2006/documentManagement/types"/>
    <xsd:import namespace="http://schemas.microsoft.com/office/infopath/2007/PartnerControls"/>
    <xsd:element name="Forma" ma:index="8" nillable="true" ma:displayName="Forma" ma:description="Forma formuláře" ma:format="Dropdown" ma:internalName="Forma">
      <xsd:complexType>
        <xsd:complexContent>
          <xsd:extension base="dms:MultiChoice">
            <xsd:sequence>
              <xsd:element name="Value" maxOccurs="unbounded" minOccurs="0" nillable="true">
                <xsd:simpleType>
                  <xsd:restriction base="dms:Choice">
                    <xsd:enumeration value="Listinná  (analogová)"/>
                    <xsd:enumeration value="Elektronická"/>
                    <xsd:enumeration value="Formulář IS"/>
                  </xsd:restriction>
                </xsd:simpleType>
              </xsd:element>
            </xsd:sequence>
          </xsd:extension>
        </xsd:complexContent>
      </xsd:complexType>
    </xsd:element>
    <xsd:element name="Verzeform" ma:index="9" nillable="true" ma:displayName="Ver." ma:format="Dropdown" ma:internalName="Verzeform">
      <xsd:simpleType>
        <xsd:restriction base="dms:Text">
          <xsd:maxLength value="255"/>
        </xsd:restriction>
      </xsd:simpleType>
    </xsd:element>
    <xsd:element name="Vazbanaproces" ma:index="10" nillable="true" ma:displayName="Vazba na proces" ma:format="Dropdown" ma:internalName="Vazbanaproces">
      <xsd:simpleType>
        <xsd:restriction base="dms:Note">
          <xsd:maxLength value="255"/>
        </xsd:restriction>
      </xsd:simpleType>
    </xsd:element>
    <xsd:element name="Gestor" ma:index="11" nillable="true" ma:displayName="Gestor" ma:format="Dropdown" ma:list="UserInfo" ma:SharePointGroup="0" ma:internalName="Gest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istorieverze" ma:index="12" nillable="true" ma:displayName="Historie verze" ma:format="Dropdown" ma:internalName="Historieverze">
      <xsd:simpleType>
        <xsd:restriction base="dms:Note">
          <xsd:maxLength value="255"/>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Form_c" ma:index="15" nillable="true" ma:displayName="Form_c" ma:format="Dropdown" ma:internalName="Form_c" ma:percentage="FALSE">
      <xsd:simpleType>
        <xsd:restriction base="dms:Number"/>
      </xsd:simpleType>
    </xsd:element>
    <xsd:element name="NazevForm" ma:index="16" nillable="true" ma:displayName="Název formuláře" ma:internalName="NazevForm">
      <xsd:simpleType>
        <xsd:restriction base="dms:Text">
          <xsd:maxLength value="255"/>
        </xsd:restriction>
      </xsd:simpleType>
    </xsd:element>
    <xsd:element name="UcinnostOdForm" ma:index="17" nillable="true" ma:displayName="Účinnost od" ma:description="Datum účinnosti formuláře" ma:format="DateOnly" ma:internalName="UcinnostOdForm">
      <xsd:simpleType>
        <xsd:restriction base="dms:DateTime"/>
      </xsd:simpleType>
    </xsd:element>
    <xsd:element name="DomenaForm" ma:index="18" nillable="true" ma:displayName="Doména" ma:description="Na formuláře na procesní doménu" ma:format="Dropdown" ma:internalName="DomenaForm">
      <xsd:complexType>
        <xsd:complexContent>
          <xsd:extension base="dms:MultiChoice">
            <xsd:sequence>
              <xsd:element name="Value" maxOccurs="unbounded" minOccurs="0" nillable="true">
                <xsd:simpleType>
                  <xsd:restriction base="dms:Choice">
                    <xsd:enumeration value="1. Bezpečnost"/>
                    <xsd:enumeration value="2. Ekonomika a účetnictví"/>
                    <xsd:enumeration value="3. IT"/>
                    <xsd:enumeration value="4. Komunikace a propagace"/>
                    <xsd:enumeration value="5. Právní služby"/>
                    <xsd:enumeration value="6. Personalistika"/>
                    <xsd:enumeration value="7. Pořizování zboží a služeb"/>
                    <xsd:enumeration value="8. Projektové řízení"/>
                    <xsd:enumeration value="9. Správa dokumentů"/>
                    <xsd:enumeration value="10. Správa majetku"/>
                    <xsd:enumeration value="11. Legislativa"/>
                    <xsd:enumeration value="12. Finanční řízení"/>
                    <xsd:enumeration value="13. GDPR"/>
                    <xsd:enumeration value="14. Interní audit a kontrola"/>
                    <xsd:enumeration value="15. Řízení a plánování"/>
                    <xsd:enumeration value="16. Strategické řízení"/>
                    <xsd:enumeration value="17. Posouzení požadavku"/>
                    <xsd:enumeration value="18. Příprava úlohy"/>
                    <xsd:enumeration value="19. Příprava zpracování"/>
                    <xsd:enumeration value="20. Sběr dat a zpracování"/>
                    <xsd:enumeration value="21.Tvorba a analýza výstupů"/>
                    <xsd:enumeration value="22. Diseminace statistických informací a dat"/>
                    <xsd:enumeration value="23. Metodické prostředí"/>
                    <xsd:enumeration value="24. Podpora ICT"/>
                    <xsd:enumeration value="25. Specifické aktivity pro šetření v domácnostech"/>
                    <xsd:enumeration value="26. Specifické aktivity pro demografickou statistiku"/>
                    <xsd:enumeration value="27. Zahraniční spolupráce"/>
                    <xsd:enumeration value="28. Statistické zpracování (Process)"/>
                    <xsd:enumeration value="29. Evaluace"/>
                    <xsd:enumeration value="30. Volby"/>
                  </xsd:restriction>
                </xsd:simpleType>
              </xsd:element>
            </xsd:sequence>
          </xsd:extension>
        </xsd:complexContent>
      </xsd:complexType>
    </xsd:element>
    <xsd:element name="PredpisForm" ma:index="19" nillable="true" ma:displayName="Definiční předpis" ma:description="Definiční předpis formuláře" ma:format="Dropdown" ma:internalName="PredpisForm">
      <xsd:simpleType>
        <xsd:restriction base="dms:Text">
          <xsd:maxLength value="255"/>
        </xsd:restriction>
      </xsd:simpleType>
    </xsd:element>
    <xsd:element name="UstanoveniForm" ma:index="20" nillable="true" ma:displayName="Ustanovení" ma:description="Ustanovení (čl., odst., písm.)" ma:format="Dropdown" ma:internalName="UstanoveniForm">
      <xsd:simpleType>
        <xsd:restriction base="dms:Note">
          <xsd:maxLength value="255"/>
        </xsd:restriction>
      </xsd:simpleType>
    </xsd:element>
    <xsd:element name="PoznForm" ma:index="21" nillable="true" ma:displayName="Poznámka" ma:description="Poznámka k formuláři" ma:format="Dropdown" ma:internalName="PoznForm">
      <xsd:simpleType>
        <xsd:restriction base="dms:Note">
          <xsd:maxLength value="255"/>
        </xsd:restriction>
      </xsd:simpleType>
    </xsd:element>
    <xsd:element name="Oznaceni" ma:index="22" nillable="true" ma:displayName="Označení" ma:description="Označení formuláře" ma:format="Dropdown" ma:internalName="Oznaceni">
      <xsd:simpleType>
        <xsd:restriction base="dms:Text">
          <xsd:maxLength value="12"/>
        </xsd:restriction>
      </xsd:simpleType>
    </xsd:element>
    <xsd:element name="UcinnostDoForm" ma:index="23" nillable="true" ma:displayName="Účinnost do" ma:format="DateOnly" ma:internalName="UcinnostDoForm">
      <xsd:simpleType>
        <xsd:restriction base="dms:DateTim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Platnost" ma:index="25" nillable="true" ma:displayName="Platnost" ma:default="1" ma:internalName="Platnost">
      <xsd:simpleType>
        <xsd:restriction base="dms:Boolean"/>
      </xsd:simpleType>
    </xsd:element>
    <xsd:element name="Odkaz" ma:index="26" nillable="true" ma:displayName="Odkaz" ma:format="Hyperlink" ma:internalName="Odkaz">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EE3F7D-91E8-4C97-A50B-C061D4389FF7}">
  <ds:schemaRefs>
    <ds:schemaRef ds:uri="http://schemas.microsoft.com/office/2006/documentManagement/types"/>
    <ds:schemaRef ds:uri="http://www.w3.org/XML/1998/namespace"/>
    <ds:schemaRef ds:uri="http://purl.org/dc/elements/1.1/"/>
    <ds:schemaRef ds:uri="http://purl.org/dc/terms/"/>
    <ds:schemaRef ds:uri="http://purl.org/dc/dcmitype/"/>
    <ds:schemaRef ds:uri="http://schemas.microsoft.com/office/2006/metadata/properties"/>
    <ds:schemaRef ds:uri="8675fb2b-b414-4bad-b4c4-d9349268b5a1"/>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8936971B-27F4-4DE0-8C02-E185FB918D4B}">
  <ds:schemaRefs>
    <ds:schemaRef ds:uri="http://schemas.microsoft.com/sharepoint/v3/contenttype/forms"/>
  </ds:schemaRefs>
</ds:datastoreItem>
</file>

<file path=customXml/itemProps3.xml><?xml version="1.0" encoding="utf-8"?>
<ds:datastoreItem xmlns:ds="http://schemas.openxmlformats.org/officeDocument/2006/customXml" ds:itemID="{776ADDD5-53B2-4057-9CAC-81B09F8C6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75fb2b-b414-4bad-b4c4-d9349268b5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Form_c459 - CSU Prezentace CZ - bila 2017-08-28</Template>
  <TotalTime>2653</TotalTime>
  <Words>914</Words>
  <Application>Microsoft Office PowerPoint</Application>
  <PresentationFormat>Vlastní</PresentationFormat>
  <Paragraphs>290</Paragraphs>
  <Slides>17</Slides>
  <Notes>7</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Calibri</vt:lpstr>
      <vt:lpstr>ČSÚ Prezentace CZ - bílá</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ČSÚ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Bartlová Monika</dc:creator>
  <cp:keywords>Prezentace,modrá,ČSÚ</cp:keywords>
  <cp:lastModifiedBy>Míčová Pavlína</cp:lastModifiedBy>
  <cp:revision>269</cp:revision>
  <cp:lastPrinted>2024-02-20T13:29:56Z</cp:lastPrinted>
  <dcterms:created xsi:type="dcterms:W3CDTF">2024-01-23T14:00:52Z</dcterms:created>
  <dcterms:modified xsi:type="dcterms:W3CDTF">2024-03-13T08:50:50Z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0x010100FBD76F913C5B1A4797255AD7259AA9ED</vt:lpwstr>
  </property>
  <property fmtid="{D5CDD505-2E9C-101B-9397-08002B2CF9AE}" pid="3" name="Názevformuláře">
    <vt:lpwstr>Prezentace CZ - bílá
</vt:lpwstr>
  </property>
  <property fmtid="{D5CDD505-2E9C-101B-9397-08002B2CF9AE}" pid="4" name="Vazbanaprocesnídoménu">
    <vt:lpwstr>;#4. Komunikace a propagace;#</vt:lpwstr>
  </property>
  <property fmtid="{D5CDD505-2E9C-101B-9397-08002B2CF9AE}" pid="5" name="Vazbanadefiničnípředpis">
    <vt:lpwstr>Manuál jednotného vizuálního stylu ČSÚ
</vt:lpwstr>
  </property>
  <property fmtid="{D5CDD505-2E9C-101B-9397-08002B2CF9AE}" pid="6" name="Ustanovení">
    <vt:lpwstr>část 7.2
</vt:lpwstr>
  </property>
  <property fmtid="{D5CDD505-2E9C-101B-9397-08002B2CF9AE}" pid="7" name="Účinnostod">
    <vt:filetime>2017-08-28T07:00:00Z</vt:filetime>
  </property>
  <property fmtid="{D5CDD505-2E9C-101B-9397-08002B2CF9AE}" pid="8" name="Označení">
    <vt:lpwstr>Form_c459</vt:lpwstr>
  </property>
</Properties>
</file>