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cs-CZ" sz="1800" b="0" strike="noStrike" spc="-1">
                <a:solidFill>
                  <a:srgbClr val="000000"/>
                </a:solidFill>
                <a:latin typeface="Calibri"/>
              </a:rPr>
              <a:t>Klikněte pro přesun snímku</a:t>
            </a: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cs-CZ" sz="2000" b="0" strike="noStrike" spc="-1">
                <a:latin typeface="Arial"/>
              </a:rPr>
              <a:t>Klikněte pro úpravu formátu komentářů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cs-CZ" sz="1400" b="0" strike="noStrike" spc="-1">
                <a:latin typeface="Times New Roman"/>
              </a:rPr>
              <a:t>&lt;záhlaví&gt;</a:t>
            </a:r>
          </a:p>
        </p:txBody>
      </p:sp>
      <p:sp>
        <p:nvSpPr>
          <p:cNvPr id="44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cs-CZ" sz="1400" b="0" strike="noStrike" spc="-1">
                <a:latin typeface="Times New Roman"/>
              </a:rPr>
              <a:t>&lt;datum/čas&gt;</a:t>
            </a:r>
          </a:p>
        </p:txBody>
      </p:sp>
      <p:sp>
        <p:nvSpPr>
          <p:cNvPr id="45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cs-CZ" sz="1400" b="0" strike="noStrike" spc="-1">
                <a:latin typeface="Times New Roman"/>
              </a:rPr>
              <a:t>&lt;zápatí&gt;</a:t>
            </a:r>
          </a:p>
        </p:txBody>
      </p:sp>
      <p:sp>
        <p:nvSpPr>
          <p:cNvPr id="46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C801D36D-021C-4563-91D4-25766A32CEAC}" type="slidenum">
              <a:rPr lang="cs-CZ" sz="1400" b="0" strike="noStrike" spc="-1">
                <a:latin typeface="Times New Roman"/>
              </a:rPr>
              <a:t>‹#›</a:t>
            </a:fld>
            <a:endParaRPr lang="cs-CZ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</p:spPr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679680" y="4777920"/>
            <a:ext cx="5437800" cy="390888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cs-CZ" sz="2000" b="0" strike="noStrike" spc="-1">
              <a:latin typeface="Arial"/>
            </a:endParaRPr>
          </a:p>
        </p:txBody>
      </p:sp>
      <p:sp>
        <p:nvSpPr>
          <p:cNvPr id="56" name="Zástupný symbol pro číslo snímku 3"/>
          <p:cNvSpPr txBox="1"/>
          <p:nvPr/>
        </p:nvSpPr>
        <p:spPr>
          <a:xfrm>
            <a:off x="3850560" y="9430200"/>
            <a:ext cx="2945160" cy="4978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C5DAFDDB-1AE9-490B-8CD0-20F202413165}" type="slidenum">
              <a:rPr lang="cs-CZ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 lang="cs-CZ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640" cy="110667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 algn="ctr">
              <a:lnSpc>
                <a:spcPct val="90000"/>
              </a:lnSpc>
            </a:pPr>
            <a:r>
              <a:rPr lang="cs-CZ" sz="6000" b="0" strike="noStrike" spc="-1">
                <a:solidFill>
                  <a:srgbClr val="000000"/>
                </a:solidFill>
                <a:latin typeface="Calibri Light"/>
              </a:rPr>
              <a:t>Kliknutím lze upravit styl.</a:t>
            </a:r>
            <a:endParaRPr lang="cs-CZ" sz="6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6E7924D7-1D40-4C41-83C0-C19621B06DD7}" type="datetime">
              <a:rPr lang="cs-CZ" sz="1200" b="0" strike="noStrike" spc="-1">
                <a:solidFill>
                  <a:srgbClr val="8B8B8B"/>
                </a:solidFill>
                <a:latin typeface="Calibri"/>
              </a:rPr>
              <a:t>21.03.2023</a:t>
            </a:fld>
            <a:endParaRPr lang="cs-CZ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cs-CZ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4E94A1D1-0364-42B2-9BA0-1EB4F724CF10}" type="slidenum">
              <a:rPr lang="cs-CZ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cs-CZ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800" b="0" strike="noStrike" spc="-1">
                <a:solidFill>
                  <a:srgbClr val="000000"/>
                </a:solidFill>
                <a:latin typeface="Calibri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000" b="0" strike="noStrike" spc="-1">
                <a:solidFill>
                  <a:srgbClr val="000000"/>
                </a:solidFill>
                <a:latin typeface="Calibri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solidFill>
                  <a:srgbClr val="000000"/>
                </a:solidFill>
                <a:latin typeface="Calibri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b="0" strike="noStrike" spc="-1">
                <a:solidFill>
                  <a:srgbClr val="000000"/>
                </a:solidFill>
                <a:latin typeface="Calibri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Calibri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Calibri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Calibri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taiwaniacapital.com/cee-fund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mailto:marino_radacic@mzv.cz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en.taiwaniacapital.com/cee-fund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odnadpis 2"/>
          <p:cNvSpPr txBox="1"/>
          <p:nvPr/>
        </p:nvSpPr>
        <p:spPr>
          <a:xfrm>
            <a:off x="840240" y="4109040"/>
            <a:ext cx="10360800" cy="274860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79000" lnSpcReduction="10000"/>
          </a:bodyPr>
          <a:lstStyle/>
          <a:p>
            <a:pPr algn="just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cs-CZ" sz="2200" b="0" strike="noStrike" spc="-1" dirty="0">
                <a:solidFill>
                  <a:srgbClr val="000000"/>
                </a:solidFill>
                <a:latin typeface="Calibri"/>
              </a:rPr>
              <a:t>Ministerstvo zahraničních věcí ČR Vás zve na Česko-tchajwanské technologické investiční fórum, které se bude konat dne </a:t>
            </a:r>
            <a:r>
              <a:rPr lang="cs-CZ" sz="2200" b="1" strike="noStrike" spc="-1" dirty="0">
                <a:solidFill>
                  <a:srgbClr val="FF0000"/>
                </a:solidFill>
                <a:latin typeface="Calibri"/>
              </a:rPr>
              <a:t>13. dubna 2023 od 10:00 v </a:t>
            </a:r>
            <a:r>
              <a:rPr lang="cs-CZ" sz="2200" b="1" spc="-1" dirty="0" smtClean="0">
                <a:solidFill>
                  <a:srgbClr val="FF0000"/>
                </a:solidFill>
                <a:latin typeface="Calibri"/>
              </a:rPr>
              <a:t>Hudebním </a:t>
            </a:r>
            <a:r>
              <a:rPr lang="cs-CZ" sz="2200" b="1" strike="noStrike" spc="-1" dirty="0" smtClean="0">
                <a:solidFill>
                  <a:srgbClr val="FF0000"/>
                </a:solidFill>
                <a:latin typeface="Calibri"/>
              </a:rPr>
              <a:t>salónku </a:t>
            </a:r>
            <a:r>
              <a:rPr lang="cs-CZ" sz="2200" b="1" strike="noStrike" spc="-1" dirty="0">
                <a:solidFill>
                  <a:srgbClr val="FF0000"/>
                </a:solidFill>
                <a:latin typeface="Calibri"/>
              </a:rPr>
              <a:t>Černínského paláce Ministerstva zahraničních věcí ČR</a:t>
            </a:r>
            <a:r>
              <a:rPr lang="cs-CZ" sz="2200" b="0" strike="noStrike" spc="-1" dirty="0">
                <a:solidFill>
                  <a:srgbClr val="000000"/>
                </a:solidFill>
                <a:latin typeface="Calibri"/>
              </a:rPr>
              <a:t>. </a:t>
            </a:r>
            <a:endParaRPr lang="cs-CZ" sz="22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cs-CZ" sz="2200" b="0" strike="noStrike" spc="-1" dirty="0">
                <a:solidFill>
                  <a:srgbClr val="000000"/>
                </a:solidFill>
                <a:latin typeface="Calibri"/>
              </a:rPr>
              <a:t>Akce je jedinečnou příležitostí pro českou technologickou </a:t>
            </a:r>
            <a:r>
              <a:rPr lang="cs-CZ" sz="2200" b="0" strike="noStrike" spc="-1" dirty="0" err="1">
                <a:solidFill>
                  <a:srgbClr val="000000"/>
                </a:solidFill>
                <a:latin typeface="Calibri"/>
              </a:rPr>
              <a:t>startup</a:t>
            </a:r>
            <a:r>
              <a:rPr lang="cs-CZ" sz="2200" b="0" strike="noStrike" spc="-1" dirty="0">
                <a:solidFill>
                  <a:srgbClr val="000000"/>
                </a:solidFill>
                <a:latin typeface="Calibri"/>
              </a:rPr>
              <a:t> scénu (</a:t>
            </a:r>
            <a:r>
              <a:rPr lang="cs-CZ" sz="2200" b="0" strike="noStrike" spc="-1" dirty="0" err="1">
                <a:solidFill>
                  <a:srgbClr val="000000"/>
                </a:solidFill>
                <a:latin typeface="Calibri"/>
              </a:rPr>
              <a:t>startupy</a:t>
            </a:r>
            <a:r>
              <a:rPr lang="cs-CZ" sz="2200" b="0" strike="noStrike" spc="-1" dirty="0">
                <a:solidFill>
                  <a:srgbClr val="000000"/>
                </a:solidFill>
                <a:latin typeface="Calibri"/>
              </a:rPr>
              <a:t> i VC) seznámit se s tchajwanským investičním fondem </a:t>
            </a:r>
            <a:r>
              <a:rPr lang="cs-CZ" sz="2200" spc="-1" dirty="0">
                <a:solidFill>
                  <a:srgbClr val="000000"/>
                </a:solidFill>
                <a:latin typeface="Calibri"/>
                <a:hlinkClick r:id="rId3"/>
              </a:rPr>
              <a:t>CEE </a:t>
            </a:r>
            <a:r>
              <a:rPr lang="cs-CZ" sz="2200" spc="-1" dirty="0" err="1">
                <a:solidFill>
                  <a:srgbClr val="000000"/>
                </a:solidFill>
                <a:latin typeface="Calibri"/>
                <a:hlinkClick r:id="rId3"/>
              </a:rPr>
              <a:t>Investment</a:t>
            </a:r>
            <a:r>
              <a:rPr lang="cs-CZ" sz="2200" spc="-1" dirty="0">
                <a:solidFill>
                  <a:srgbClr val="000000"/>
                </a:solidFill>
                <a:latin typeface="Calibri"/>
                <a:hlinkClick r:id="rId3"/>
              </a:rPr>
              <a:t> </a:t>
            </a:r>
            <a:r>
              <a:rPr lang="cs-CZ" sz="2200" spc="-1" dirty="0" err="1" smtClean="0">
                <a:solidFill>
                  <a:srgbClr val="000000"/>
                </a:solidFill>
                <a:latin typeface="Calibri"/>
                <a:hlinkClick r:id="rId3"/>
              </a:rPr>
              <a:t>Fund</a:t>
            </a:r>
            <a:r>
              <a:rPr lang="cs-CZ" sz="2200" spc="-1" dirty="0" smtClean="0">
                <a:solidFill>
                  <a:srgbClr val="000000"/>
                </a:solidFill>
                <a:latin typeface="Calibri"/>
                <a:hlinkClick r:id="rId3"/>
              </a:rPr>
              <a:t> / </a:t>
            </a:r>
            <a:r>
              <a:rPr lang="cs-CZ" sz="2200" spc="-1" dirty="0" err="1" smtClean="0">
                <a:solidFill>
                  <a:srgbClr val="000000"/>
                </a:solidFill>
                <a:latin typeface="Calibri"/>
                <a:hlinkClick r:id="rId3"/>
              </a:rPr>
              <a:t>Taiwania</a:t>
            </a:r>
            <a:r>
              <a:rPr lang="cs-CZ" sz="2200" spc="-1" dirty="0" smtClean="0">
                <a:solidFill>
                  <a:srgbClr val="000000"/>
                </a:solidFill>
                <a:latin typeface="Calibri"/>
                <a:hlinkClick r:id="rId3"/>
              </a:rPr>
              <a:t> </a:t>
            </a:r>
            <a:r>
              <a:rPr lang="cs-CZ" sz="2200" spc="-1" dirty="0" err="1" smtClean="0">
                <a:solidFill>
                  <a:srgbClr val="000000"/>
                </a:solidFill>
                <a:latin typeface="Calibri"/>
                <a:hlinkClick r:id="rId3"/>
              </a:rPr>
              <a:t>Capital</a:t>
            </a:r>
            <a:r>
              <a:rPr lang="cs-CZ" sz="2200" spc="-1" dirty="0" smtClean="0">
                <a:solidFill>
                  <a:srgbClr val="000000"/>
                </a:solidFill>
                <a:latin typeface="Calibri"/>
                <a:hlinkClick r:id="rId3"/>
              </a:rPr>
              <a:t> </a:t>
            </a:r>
            <a:r>
              <a:rPr lang="cs-CZ" sz="2200" spc="-1" dirty="0" smtClean="0">
                <a:solidFill>
                  <a:srgbClr val="000000"/>
                </a:solidFill>
                <a:latin typeface="Calibri"/>
              </a:rPr>
              <a:t>a CEE </a:t>
            </a:r>
            <a:r>
              <a:rPr lang="cs-CZ" sz="2200" b="0" strike="noStrike" spc="-1" dirty="0" smtClean="0">
                <a:solidFill>
                  <a:srgbClr val="000000"/>
                </a:solidFill>
                <a:latin typeface="Calibri"/>
              </a:rPr>
              <a:t>úvěrovým </a:t>
            </a:r>
            <a:r>
              <a:rPr lang="cs-CZ" sz="2200" b="0" strike="noStrike" spc="-1" dirty="0">
                <a:solidFill>
                  <a:srgbClr val="000000"/>
                </a:solidFill>
                <a:latin typeface="Calibri"/>
              </a:rPr>
              <a:t>fondem s vazbami na tchajwanské inovativní firmy.  </a:t>
            </a:r>
            <a:endParaRPr lang="cs-CZ" sz="22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cs-CZ" sz="2200" b="0" strike="noStrike" spc="-1" dirty="0">
                <a:solidFill>
                  <a:srgbClr val="000000"/>
                </a:solidFill>
                <a:latin typeface="Calibri"/>
              </a:rPr>
              <a:t>Detailní program níže. </a:t>
            </a:r>
            <a:r>
              <a:rPr lang="cs-CZ" sz="2200" b="0" strike="noStrike" spc="-1" dirty="0" smtClean="0">
                <a:solidFill>
                  <a:srgbClr val="000000"/>
                </a:solidFill>
                <a:latin typeface="Calibri"/>
              </a:rPr>
              <a:t>Akce bude probíhat v angličtině. </a:t>
            </a:r>
            <a:endParaRPr lang="cs-CZ" sz="22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cs-CZ" sz="2200" b="0" strike="noStrike" spc="-1" dirty="0">
                <a:solidFill>
                  <a:srgbClr val="000000"/>
                </a:solidFill>
                <a:latin typeface="Calibri"/>
              </a:rPr>
              <a:t>Po skončení úvodních prezentací proběhne série představení českých start-</a:t>
            </a:r>
            <a:r>
              <a:rPr lang="cs-CZ" sz="2200" b="0" strike="noStrike" spc="-1" dirty="0" err="1">
                <a:solidFill>
                  <a:srgbClr val="000000"/>
                </a:solidFill>
                <a:latin typeface="Calibri"/>
              </a:rPr>
              <a:t>upů</a:t>
            </a:r>
            <a:r>
              <a:rPr lang="cs-CZ" sz="2200" b="0" strike="noStrike" spc="-1" dirty="0">
                <a:solidFill>
                  <a:srgbClr val="000000"/>
                </a:solidFill>
                <a:latin typeface="Calibri"/>
              </a:rPr>
              <a:t> formou „</a:t>
            </a:r>
            <a:r>
              <a:rPr lang="cs-CZ" sz="2200" b="0" i="1" strike="noStrike" spc="-1" dirty="0" err="1">
                <a:solidFill>
                  <a:srgbClr val="000000"/>
                </a:solidFill>
                <a:latin typeface="Calibri"/>
              </a:rPr>
              <a:t>pitch</a:t>
            </a:r>
            <a:r>
              <a:rPr lang="cs-CZ" sz="2200" b="0" strike="noStrike" spc="-1" dirty="0">
                <a:solidFill>
                  <a:srgbClr val="000000"/>
                </a:solidFill>
                <a:latin typeface="Calibri"/>
              </a:rPr>
              <a:t>“. Následovat budou individuální jednání s představiteli </a:t>
            </a:r>
            <a:r>
              <a:rPr lang="cs-CZ" sz="2200" b="0" strike="noStrike" spc="-1" dirty="0" smtClean="0">
                <a:solidFill>
                  <a:srgbClr val="000000"/>
                </a:solidFill>
                <a:latin typeface="Calibri"/>
              </a:rPr>
              <a:t>tchajwanských fondů. </a:t>
            </a:r>
            <a:endParaRPr lang="cs-CZ" sz="22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cs-CZ" sz="2200" b="0" strike="noStrike" spc="-1" dirty="0">
                <a:solidFill>
                  <a:srgbClr val="000000"/>
                </a:solidFill>
                <a:latin typeface="Calibri"/>
              </a:rPr>
              <a:t>Na prezentaci, </a:t>
            </a:r>
            <a:r>
              <a:rPr lang="cs-CZ" sz="2200" b="0" i="1" strike="noStrike" spc="-1" dirty="0" err="1">
                <a:solidFill>
                  <a:srgbClr val="000000"/>
                </a:solidFill>
                <a:latin typeface="Calibri"/>
              </a:rPr>
              <a:t>pitch</a:t>
            </a:r>
            <a:r>
              <a:rPr lang="cs-CZ" sz="2200" b="0" strike="noStrike" spc="-1" dirty="0">
                <a:solidFill>
                  <a:srgbClr val="000000"/>
                </a:solidFill>
                <a:latin typeface="Calibri"/>
              </a:rPr>
              <a:t> a individuální jednání se registrujte odesláním přiloženého formuláře na emailovou adresu </a:t>
            </a:r>
            <a:r>
              <a:rPr lang="cs-CZ" sz="2200" b="0" u="sng" strike="noStrike" spc="-1" dirty="0" smtClean="0">
                <a:solidFill>
                  <a:srgbClr val="0563C1"/>
                </a:solidFill>
                <a:uFillTx/>
                <a:latin typeface="Calibri"/>
                <a:hlinkClick r:id="rId4"/>
              </a:rPr>
              <a:t>marino_radacic@mzv.cz</a:t>
            </a:r>
            <a:r>
              <a:rPr lang="cs-CZ" sz="2200" b="0" u="sng" strike="noStrike" spc="-1" dirty="0" smtClean="0">
                <a:solidFill>
                  <a:srgbClr val="000000"/>
                </a:solidFill>
                <a:uFillTx/>
                <a:latin typeface="Calibri"/>
              </a:rPr>
              <a:t>.  </a:t>
            </a:r>
            <a:r>
              <a:rPr lang="cs-CZ" sz="2200" b="0" u="sng" strike="noStrike" spc="-1" dirty="0">
                <a:solidFill>
                  <a:srgbClr val="000000"/>
                </a:solidFill>
                <a:uFillTx/>
                <a:latin typeface="Calibri"/>
              </a:rPr>
              <a:t>Kapacita je omezena.</a:t>
            </a:r>
            <a:endParaRPr lang="cs-CZ" sz="2200" b="0" strike="noStrike" spc="-1" dirty="0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cs-CZ" sz="2200" b="0" strike="noStrike" spc="-1" dirty="0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cs-CZ" sz="2200" b="0" strike="noStrike" spc="-1" dirty="0">
              <a:latin typeface="Arial"/>
            </a:endParaRPr>
          </a:p>
        </p:txBody>
      </p:sp>
      <p:pic>
        <p:nvPicPr>
          <p:cNvPr id="48" name="Obrázek 5"/>
          <p:cNvPicPr/>
          <p:nvPr/>
        </p:nvPicPr>
        <p:blipFill>
          <a:blip r:embed="rId5"/>
          <a:stretch/>
        </p:blipFill>
        <p:spPr>
          <a:xfrm>
            <a:off x="436320" y="2687760"/>
            <a:ext cx="5073480" cy="1420920"/>
          </a:xfrm>
          <a:prstGeom prst="rect">
            <a:avLst/>
          </a:prstGeom>
          <a:ln w="0">
            <a:noFill/>
          </a:ln>
        </p:spPr>
      </p:pic>
      <p:sp>
        <p:nvSpPr>
          <p:cNvPr id="49" name="Zaoblený obdélník 7"/>
          <p:cNvSpPr/>
          <p:nvPr/>
        </p:nvSpPr>
        <p:spPr>
          <a:xfrm>
            <a:off x="840240" y="315000"/>
            <a:ext cx="10360800" cy="20826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solidFill>
              <a:srgbClr val="5B9BD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3600" b="1" strike="noStrike" spc="-1" dirty="0">
                <a:solidFill>
                  <a:srgbClr val="000000"/>
                </a:solidFill>
                <a:latin typeface="Calibri"/>
              </a:rPr>
              <a:t>Česko – tchajwanské technologické investiční fórum 13.4.2023 Praha  </a:t>
            </a:r>
            <a:endParaRPr lang="cs-CZ" sz="3600" b="0" strike="noStrike" spc="-1" dirty="0">
              <a:latin typeface="Arial"/>
            </a:endParaRPr>
          </a:p>
        </p:txBody>
      </p:sp>
      <p:pic>
        <p:nvPicPr>
          <p:cNvPr id="50" name="Picture 2" descr="Česká ekonomická a kulturní kancelář Taipei"/>
          <p:cNvPicPr/>
          <p:nvPr/>
        </p:nvPicPr>
        <p:blipFill>
          <a:blip r:embed="rId6"/>
          <a:stretch/>
        </p:blipFill>
        <p:spPr>
          <a:xfrm>
            <a:off x="6641640" y="3022200"/>
            <a:ext cx="4354560" cy="8964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Nadpis 1"/>
          <p:cNvSpPr txBox="1"/>
          <p:nvPr/>
        </p:nvSpPr>
        <p:spPr>
          <a:xfrm>
            <a:off x="1523880" y="1122480"/>
            <a:ext cx="9143640" cy="5871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 fontScale="76000" lnSpcReduction="20000"/>
          </a:bodyPr>
          <a:lstStyle/>
          <a:p>
            <a:pPr algn="ctr">
              <a:lnSpc>
                <a:spcPct val="90000"/>
              </a:lnSpc>
            </a:pPr>
            <a:r>
              <a:rPr lang="cs-CZ" sz="6000" b="0" strike="noStrike" spc="-1">
                <a:solidFill>
                  <a:srgbClr val="000000"/>
                </a:solidFill>
                <a:latin typeface="Calibri Light"/>
              </a:rPr>
              <a:t>Detailní program</a:t>
            </a:r>
            <a:endParaRPr lang="cs-CZ" sz="6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odnadpis 2"/>
          <p:cNvSpPr txBox="1"/>
          <p:nvPr/>
        </p:nvSpPr>
        <p:spPr>
          <a:xfrm>
            <a:off x="1523880" y="2397600"/>
            <a:ext cx="9143640" cy="4157280"/>
          </a:xfrm>
          <a:prstGeom prst="rect">
            <a:avLst/>
          </a:prstGeom>
          <a:noFill/>
          <a:ln w="0">
            <a:noFill/>
          </a:ln>
        </p:spPr>
        <p:txBody>
          <a:bodyPr>
            <a:normAutofit lnSpcReduction="10000"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cs-CZ" sz="3200" b="0" strike="noStrike" spc="-1" dirty="0">
              <a:latin typeface="Arial"/>
            </a:endParaRPr>
          </a:p>
          <a:p>
            <a:pPr marL="343080" indent="-342720" algn="ctr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cs-CZ" sz="2400" b="1" strike="noStrike" spc="-1" dirty="0">
                <a:solidFill>
                  <a:srgbClr val="000000"/>
                </a:solidFill>
                <a:latin typeface="Calibri"/>
              </a:rPr>
              <a:t>10:00 – 10:05	Úvodní slovo MZV	</a:t>
            </a:r>
            <a:endParaRPr lang="cs-CZ" sz="2400" b="0" strike="noStrike" spc="-1" dirty="0">
              <a:latin typeface="Arial"/>
            </a:endParaRPr>
          </a:p>
          <a:p>
            <a:pPr marL="343080" indent="-342720" algn="ctr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cs-CZ" sz="2400" b="1" strike="noStrike" spc="-1" dirty="0">
                <a:solidFill>
                  <a:srgbClr val="000000"/>
                </a:solidFill>
                <a:latin typeface="Calibri"/>
              </a:rPr>
              <a:t>10:05 – 10:10	Úvodní slovo TECO	</a:t>
            </a:r>
            <a:endParaRPr lang="cs-CZ" sz="2400" b="0" strike="noStrike" spc="-1" dirty="0">
              <a:latin typeface="Arial"/>
            </a:endParaRPr>
          </a:p>
          <a:p>
            <a:pPr marL="343080" indent="-342720" algn="ctr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cs-CZ" sz="2400" b="1" strike="noStrike" spc="-1" dirty="0">
                <a:solidFill>
                  <a:srgbClr val="000000"/>
                </a:solidFill>
                <a:latin typeface="Calibri"/>
              </a:rPr>
              <a:t>10:10 – 09:30	Představení </a:t>
            </a:r>
            <a:r>
              <a:rPr lang="cs-CZ" sz="2400" b="1" strike="noStrike" spc="-1" dirty="0">
                <a:solidFill>
                  <a:srgbClr val="000000"/>
                </a:solidFill>
                <a:latin typeface="Calibri"/>
                <a:hlinkClick r:id="rId2"/>
              </a:rPr>
              <a:t>CEE Investičního fondu a </a:t>
            </a:r>
            <a:r>
              <a:rPr lang="cs-CZ" sz="2400" b="1" strike="noStrike" spc="-1" dirty="0" err="1">
                <a:solidFill>
                  <a:srgbClr val="000000"/>
                </a:solidFill>
                <a:latin typeface="Calibri"/>
                <a:hlinkClick r:id="rId2"/>
              </a:rPr>
              <a:t>Taiwania</a:t>
            </a:r>
            <a:r>
              <a:rPr lang="cs-CZ" sz="2400" b="1" strike="noStrike" spc="-1" dirty="0">
                <a:solidFill>
                  <a:srgbClr val="000000"/>
                </a:solidFill>
                <a:latin typeface="Calibri"/>
                <a:hlinkClick r:id="rId2"/>
              </a:rPr>
              <a:t> </a:t>
            </a:r>
            <a:r>
              <a:rPr lang="cs-CZ" sz="2400" b="1" strike="noStrike" spc="-1" dirty="0" err="1">
                <a:solidFill>
                  <a:srgbClr val="000000"/>
                </a:solidFill>
                <a:latin typeface="Calibri"/>
                <a:hlinkClick r:id="rId2"/>
              </a:rPr>
              <a:t>Capital</a:t>
            </a:r>
            <a:r>
              <a:rPr lang="cs-CZ" sz="2400" b="1" strike="noStrike" spc="-1" dirty="0">
                <a:solidFill>
                  <a:srgbClr val="000000"/>
                </a:solidFill>
                <a:latin typeface="Calibri"/>
              </a:rPr>
              <a:t>	</a:t>
            </a:r>
            <a:endParaRPr lang="cs-CZ" sz="2400" b="0" strike="noStrike" spc="-1" dirty="0">
              <a:latin typeface="Arial"/>
            </a:endParaRPr>
          </a:p>
          <a:p>
            <a:pPr marL="343080" indent="-342720" algn="ctr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cs-CZ" sz="2400" b="1" strike="noStrike" spc="-1" dirty="0">
                <a:solidFill>
                  <a:srgbClr val="000000"/>
                </a:solidFill>
                <a:latin typeface="Calibri"/>
              </a:rPr>
              <a:t>10:30 – 10:45	Představení CEE úvěrového fondu	</a:t>
            </a:r>
            <a:endParaRPr lang="cs-CZ" sz="2400" b="0" strike="noStrike" spc="-1" dirty="0">
              <a:latin typeface="Arial"/>
            </a:endParaRPr>
          </a:p>
          <a:p>
            <a:pPr marL="343080" indent="-342720" algn="ctr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en-US" sz="2400" b="1" strike="noStrike" spc="-1" dirty="0">
                <a:solidFill>
                  <a:srgbClr val="000000"/>
                </a:solidFill>
                <a:latin typeface="Calibri"/>
              </a:rPr>
              <a:t>10:45 – 11:00	</a:t>
            </a:r>
            <a:r>
              <a:rPr lang="en-US" sz="2400" b="1" strike="noStrike" spc="-1" dirty="0" err="1">
                <a:solidFill>
                  <a:srgbClr val="000000"/>
                </a:solidFill>
                <a:latin typeface="Calibri"/>
              </a:rPr>
              <a:t>přestávka</a:t>
            </a:r>
            <a:r>
              <a:rPr lang="cs-CZ" sz="2400" b="1" strike="noStrike" spc="-1" dirty="0">
                <a:solidFill>
                  <a:srgbClr val="000000"/>
                </a:solidFill>
                <a:latin typeface="Calibri"/>
              </a:rPr>
              <a:t>	</a:t>
            </a:r>
            <a:endParaRPr lang="cs-CZ" sz="2400" b="0" strike="noStrike" spc="-1" dirty="0">
              <a:latin typeface="Arial"/>
            </a:endParaRPr>
          </a:p>
          <a:p>
            <a:pPr marL="343080" indent="-342720" algn="ctr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cs-CZ" sz="2400" b="1" strike="noStrike" spc="-1" dirty="0">
                <a:solidFill>
                  <a:srgbClr val="000000"/>
                </a:solidFill>
                <a:latin typeface="Calibri"/>
              </a:rPr>
              <a:t>11:00 – 12:15	</a:t>
            </a:r>
            <a:r>
              <a:rPr lang="cs-CZ" sz="2400" b="1" strike="noStrike" spc="-1" dirty="0" err="1">
                <a:solidFill>
                  <a:srgbClr val="000000"/>
                </a:solidFill>
                <a:latin typeface="Calibri"/>
              </a:rPr>
              <a:t>Pitch</a:t>
            </a:r>
            <a:r>
              <a:rPr lang="cs-CZ" sz="2400" b="1" strike="noStrike" spc="-1" dirty="0">
                <a:solidFill>
                  <a:srgbClr val="000000"/>
                </a:solidFill>
                <a:latin typeface="Calibri"/>
              </a:rPr>
              <a:t> (představení projektů firem)	</a:t>
            </a:r>
            <a:endParaRPr lang="cs-CZ" sz="2400" b="0" strike="noStrike" spc="-1" dirty="0">
              <a:latin typeface="Arial"/>
            </a:endParaRPr>
          </a:p>
          <a:p>
            <a:pPr marL="343080" indent="-342720" algn="ctr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cs-CZ" sz="2400" b="1" strike="noStrike" spc="-1" dirty="0">
                <a:solidFill>
                  <a:srgbClr val="000000"/>
                </a:solidFill>
                <a:latin typeface="Calibri"/>
              </a:rPr>
              <a:t>12:15 - 13:30	</a:t>
            </a:r>
            <a:r>
              <a:rPr lang="cs-CZ" sz="2400" b="1" spc="-1" dirty="0" err="1">
                <a:solidFill>
                  <a:srgbClr val="000000"/>
                </a:solidFill>
                <a:latin typeface="Calibri"/>
              </a:rPr>
              <a:t>N</a:t>
            </a:r>
            <a:r>
              <a:rPr lang="cs-CZ" sz="2400" b="1" strike="noStrike" spc="-1" smtClean="0">
                <a:solidFill>
                  <a:srgbClr val="000000"/>
                </a:solidFill>
                <a:latin typeface="Calibri"/>
              </a:rPr>
              <a:t>etworking</a:t>
            </a:r>
            <a:r>
              <a:rPr lang="cs-CZ" sz="2400" b="1" strike="noStrike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2400" b="1" strike="noStrike" spc="-1" dirty="0" smtClean="0">
                <a:solidFill>
                  <a:srgbClr val="000000"/>
                </a:solidFill>
                <a:latin typeface="Calibri"/>
              </a:rPr>
              <a:t>oběd</a:t>
            </a:r>
            <a:r>
              <a:rPr lang="cs-CZ" sz="2400" b="1" strike="noStrike" spc="-1" dirty="0">
                <a:solidFill>
                  <a:srgbClr val="000000"/>
                </a:solidFill>
                <a:latin typeface="Calibri"/>
              </a:rPr>
              <a:t>	</a:t>
            </a:r>
            <a:endParaRPr lang="cs-CZ" sz="2400" b="0" strike="noStrike" spc="-1" dirty="0">
              <a:latin typeface="Arial"/>
            </a:endParaRPr>
          </a:p>
          <a:p>
            <a:pPr marL="343080" indent="-342720" algn="ctr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pl-PL" sz="2400" b="1" strike="noStrike" spc="-1" dirty="0">
                <a:solidFill>
                  <a:srgbClr val="000000"/>
                </a:solidFill>
                <a:latin typeface="Calibri"/>
              </a:rPr>
              <a:t>13:30 – 16:00	Prostor pro B2B meeting </a:t>
            </a:r>
            <a:r>
              <a:rPr lang="pl-PL" sz="2400" b="0" strike="noStrike" spc="-1" dirty="0">
                <a:solidFill>
                  <a:srgbClr val="000000"/>
                </a:solidFill>
                <a:latin typeface="Calibri"/>
              </a:rPr>
              <a:t>	</a:t>
            </a:r>
            <a:endParaRPr lang="cs-CZ" sz="2400" b="0" strike="noStrike" spc="-1" dirty="0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cs-CZ" sz="2400" b="0" strike="noStrike" spc="-1" dirty="0">
              <a:latin typeface="Arial"/>
            </a:endParaRPr>
          </a:p>
        </p:txBody>
      </p:sp>
      <p:sp>
        <p:nvSpPr>
          <p:cNvPr id="53" name="Zaoblený obdélník 3"/>
          <p:cNvSpPr/>
          <p:nvPr/>
        </p:nvSpPr>
        <p:spPr>
          <a:xfrm>
            <a:off x="840240" y="315000"/>
            <a:ext cx="10360800" cy="20826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solidFill>
              <a:srgbClr val="5B9BD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3600" b="1" strike="noStrike" spc="-1">
                <a:solidFill>
                  <a:srgbClr val="000000"/>
                </a:solidFill>
                <a:latin typeface="Calibri"/>
              </a:rPr>
              <a:t>Česko – tchajwanské technologické investiční fórum 13.4.2023 Praha  - program</a:t>
            </a:r>
            <a:endParaRPr lang="cs-CZ" sz="36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214</Words>
  <Application>Microsoft Office PowerPoint</Application>
  <PresentationFormat>Širokoúhlá obrazovka</PresentationFormat>
  <Paragraphs>18</Paragraphs>
  <Slides>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DejaVu Sans</vt:lpstr>
      <vt:lpstr>Symbol</vt:lpstr>
      <vt:lpstr>Times New Roman</vt:lpstr>
      <vt:lpstr>Wingdings</vt:lpstr>
      <vt:lpstr>Office Theme</vt:lpstr>
      <vt:lpstr>Prezentace aplikace PowerPoint</vt:lpstr>
      <vt:lpstr>Prezentace aplikace PowerPoint</vt:lpstr>
    </vt:vector>
  </TitlesOfParts>
  <Company>MZV ČR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subject/>
  <dc:creator>ŘEHULKA David</dc:creator>
  <dc:description/>
  <cp:lastModifiedBy>HEINISCHOVÁ Kateřina</cp:lastModifiedBy>
  <cp:revision>35</cp:revision>
  <cp:lastPrinted>2021-10-12T07:58:12Z</cp:lastPrinted>
  <dcterms:created xsi:type="dcterms:W3CDTF">2021-09-17T11:10:07Z</dcterms:created>
  <dcterms:modified xsi:type="dcterms:W3CDTF">2023-03-21T06:18:41Z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</vt:i4>
  </property>
  <property fmtid="{D5CDD505-2E9C-101B-9397-08002B2CF9AE}" pid="3" name="PresentationFormat">
    <vt:lpwstr>Širokoúhlá obrazovka</vt:lpwstr>
  </property>
  <property fmtid="{D5CDD505-2E9C-101B-9397-08002B2CF9AE}" pid="4" name="Slides">
    <vt:i4>2</vt:i4>
  </property>
</Properties>
</file>