
<file path=[Content_Types].xml><?xml version="1.0" encoding="utf-8"?>
<Types xmlns="http://schemas.openxmlformats.org/package/2006/content-types">
  <Default Extension="bin" ContentType="application/vnd.ms-office.activeX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7" autoAdjust="0"/>
    <p:restoredTop sz="94660"/>
  </p:normalViewPr>
  <p:slideViewPr>
    <p:cSldViewPr>
      <p:cViewPr varScale="1">
        <p:scale>
          <a:sx n="74" d="100"/>
          <a:sy n="74" d="100"/>
        </p:scale>
        <p:origin x="167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9347033-9612-11D1-9D75-00C04FCC8CDC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0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6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23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625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3130">
                <a:solidFill>
                  <a:schemeClr val="tx1">
                    <a:tint val="75000"/>
                  </a:schemeClr>
                </a:solidFill>
              </a:defRPr>
            </a:lvl1pPr>
            <a:lvl2pPr marL="71539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2pPr>
            <a:lvl3pPr marL="143077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6168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4pPr>
            <a:lvl5pPr marL="286155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5pPr>
            <a:lvl6pPr marL="357694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6pPr>
            <a:lvl7pPr marL="4292336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7pPr>
            <a:lvl8pPr marL="5007725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8pPr>
            <a:lvl9pPr marL="5723114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5008"/>
            </a:lvl1pPr>
            <a:lvl2pPr>
              <a:defRPr sz="4381"/>
            </a:lvl2pPr>
            <a:lvl3pPr>
              <a:defRPr sz="3755"/>
            </a:lvl3pPr>
            <a:lvl4pPr>
              <a:defRPr sz="3130"/>
            </a:lvl4pPr>
            <a:lvl5pPr>
              <a:defRPr sz="3130"/>
            </a:lvl5pPr>
            <a:lvl6pPr>
              <a:defRPr sz="3130"/>
            </a:lvl6pPr>
            <a:lvl7pPr>
              <a:defRPr sz="3130"/>
            </a:lvl7pPr>
            <a:lvl8pPr>
              <a:defRPr sz="3130"/>
            </a:lvl8pPr>
            <a:lvl9pPr>
              <a:defRPr sz="313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5008"/>
            </a:lvl1pPr>
            <a:lvl2pPr marL="715390" indent="0">
              <a:buNone/>
              <a:defRPr sz="4381"/>
            </a:lvl2pPr>
            <a:lvl3pPr marL="1430779" indent="0">
              <a:buNone/>
              <a:defRPr sz="3755"/>
            </a:lvl3pPr>
            <a:lvl4pPr marL="2146168" indent="0">
              <a:buNone/>
              <a:defRPr sz="3130"/>
            </a:lvl4pPr>
            <a:lvl5pPr marL="2861557" indent="0">
              <a:buNone/>
              <a:defRPr sz="3130"/>
            </a:lvl5pPr>
            <a:lvl6pPr marL="3576947" indent="0">
              <a:buNone/>
              <a:defRPr sz="3130"/>
            </a:lvl6pPr>
            <a:lvl7pPr marL="4292336" indent="0">
              <a:buNone/>
              <a:defRPr sz="3130"/>
            </a:lvl7pPr>
            <a:lvl8pPr marL="5007725" indent="0">
              <a:buNone/>
              <a:defRPr sz="3130"/>
            </a:lvl8pPr>
            <a:lvl9pPr marL="5723114" indent="0">
              <a:buNone/>
              <a:defRPr sz="313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0779" rtl="0" eaLnBrk="1" latinLnBrk="0" hangingPunct="1">
        <a:spcBef>
          <a:spcPct val="0"/>
        </a:spcBef>
        <a:buNone/>
        <a:defRPr kumimoji="1" sz="68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6543" indent="-536543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5008" kern="1200">
          <a:solidFill>
            <a:schemeClr val="tx1"/>
          </a:solidFill>
          <a:latin typeface="+mn-lt"/>
          <a:ea typeface="+mn-ea"/>
          <a:cs typeface="+mn-cs"/>
        </a:defRPr>
      </a:lvl1pPr>
      <a:lvl2pPr marL="1162508" indent="-447118" algn="l" defTabSz="1430779" rtl="0" eaLnBrk="1" latinLnBrk="0" hangingPunct="1">
        <a:spcBef>
          <a:spcPct val="20000"/>
        </a:spcBef>
        <a:buFont typeface="Arial" pitchFamily="34" charset="0"/>
        <a:buChar char="–"/>
        <a:defRPr kumimoji="1" sz="4381" kern="1200">
          <a:solidFill>
            <a:schemeClr val="tx1"/>
          </a:solidFill>
          <a:latin typeface="+mn-lt"/>
          <a:ea typeface="+mn-ea"/>
          <a:cs typeface="+mn-cs"/>
        </a:defRPr>
      </a:lvl2pPr>
      <a:lvl3pPr marL="1788473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503863" indent="-357694" algn="l" defTabSz="1430779" rtl="0" eaLnBrk="1" latinLnBrk="0" hangingPunct="1">
        <a:spcBef>
          <a:spcPct val="20000"/>
        </a:spcBef>
        <a:buFont typeface="Arial" pitchFamily="34" charset="0"/>
        <a:buChar char="–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4pPr>
      <a:lvl5pPr marL="3219251" indent="-357694" algn="l" defTabSz="1430779" rtl="0" eaLnBrk="1" latinLnBrk="0" hangingPunct="1">
        <a:spcBef>
          <a:spcPct val="20000"/>
        </a:spcBef>
        <a:buFont typeface="Arial" pitchFamily="34" charset="0"/>
        <a:buChar char="»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5pPr>
      <a:lvl6pPr marL="393464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6pPr>
      <a:lvl7pPr marL="465003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7pPr>
      <a:lvl8pPr marL="5365420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8pPr>
      <a:lvl9pPr marL="6080808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kumimoji="1" sz="3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90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79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168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557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947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336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725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3114" algn="l" defTabSz="1430779" rtl="0" eaLnBrk="1" latinLnBrk="0" hangingPunct="1"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arqs-qa.followup.mhlw.go.jp/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.wmf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12" Type="http://schemas.openxmlformats.org/officeDocument/2006/relationships/image" Target="../media/image16.jpe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11" Type="http://schemas.openxmlformats.org/officeDocument/2006/relationships/image" Target="../media/image15.JPG"/><Relationship Id="rId5" Type="http://schemas.openxmlformats.org/officeDocument/2006/relationships/hyperlink" Target="https://arqs-qa.followup.mhlw.go.jp/" TargetMode="External"/><Relationship Id="rId15" Type="http://schemas.openxmlformats.org/officeDocument/2006/relationships/image" Target="../media/image1.wmf"/><Relationship Id="rId10" Type="http://schemas.openxmlformats.org/officeDocument/2006/relationships/image" Target="../media/image14.JPG"/><Relationship Id="rId4" Type="http://schemas.openxmlformats.org/officeDocument/2006/relationships/image" Target="../media/image2.emf"/><Relationship Id="rId9" Type="http://schemas.openxmlformats.org/officeDocument/2006/relationships/image" Target="../media/image13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646" y="107295"/>
            <a:ext cx="673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To persons entering or returning to Japan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280" y="460328"/>
            <a:ext cx="6624736" cy="14194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kumimoji="1" lang="en-US" altLang="ja-JP" sz="20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Persons entering or returning to Japan must submit a questionnaire.</a:t>
            </a:r>
          </a:p>
          <a:p>
            <a:pPr algn="ctr">
              <a:lnSpc>
                <a:spcPts val="1900"/>
              </a:lnSpc>
            </a:pPr>
            <a:endParaRPr kumimoji="1" lang="en-US" altLang="ja-JP" sz="14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kumimoji="1" lang="en-US" altLang="ja-JP" sz="2800" b="1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60848" y="9528158"/>
            <a:ext cx="45792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Quarantine station, Ministry of Health, Labour and Welfare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Japan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2688" y="1070724"/>
            <a:ext cx="6486672" cy="737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Please </a:t>
            </a:r>
            <a:r>
              <a:rPr kumimoji="1" lang="en-US" altLang="ja-JP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enter the necessary information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at our </a:t>
            </a:r>
            <a:r>
              <a:rPr kumimoji="1" lang="en-US" altLang="ja-JP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Questionnaire Website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before you arrive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図 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614" y="9488852"/>
            <a:ext cx="363234" cy="4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9546" y="1863493"/>
            <a:ext cx="671467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As part of the quarantine procedure for the novel coronavirus disease (COVID-19), all persons must submit a questionnaire on which they have filled in information on their travel history and health condition to the quarantine officer upon entering or returning to Japan.</a:t>
            </a:r>
            <a:endParaRPr kumimoji="1" lang="en-US" altLang="ja-JP" sz="7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Before you arrive (at home, at the airport, on the airplane, etc.)</a:t>
            </a:r>
            <a:r>
              <a:rPr kumimoji="1" lang="en-US" altLang="ja-JP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, please enter the required information at our </a:t>
            </a:r>
            <a:r>
              <a:rPr kumimoji="1" lang="en-US" altLang="ja-JP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Questionnaire Website</a:t>
            </a:r>
            <a:r>
              <a:rPr kumimoji="1" lang="en-US" altLang="ja-JP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, and then present the issued QR code to the quarantine officer when you arrive.</a:t>
            </a:r>
            <a:endParaRPr kumimoji="1" lang="ja-JP" altLang="en-US" sz="2200" b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3826" y="6876083"/>
            <a:ext cx="664277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/>
            <a:r>
              <a:rPr kumimoji="1" lang="en-US" altLang="ja-JP" b="1" u="sng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If you enter the information after arriving, entry might take a while, resulting in the quarantine procedure taking time.</a:t>
            </a:r>
          </a:p>
          <a:p>
            <a:pPr marL="177800" indent="-177800"/>
            <a:endParaRPr lang="en-US" altLang="ja-JP" sz="105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85725" indent="-85725"/>
            <a:r>
              <a:rPr lang="en-US" altLang="ja-JP" sz="900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If you do not have a smartphone or tablet and therefore cannot create a QR code at our Questionnaire Website before boarding, you can instead use a computer set up at the airport in Japan after you arrive to enter the information at our Questionnaire Website and create a QR code. However, entry might take a while.</a:t>
            </a:r>
          </a:p>
        </p:txBody>
      </p:sp>
      <p:sp>
        <p:nvSpPr>
          <p:cNvPr id="47" name="右矢印 46"/>
          <p:cNvSpPr/>
          <p:nvPr/>
        </p:nvSpPr>
        <p:spPr>
          <a:xfrm>
            <a:off x="3705363" y="4593577"/>
            <a:ext cx="288706" cy="790566"/>
          </a:xfrm>
          <a:prstGeom prst="rightArrow">
            <a:avLst>
              <a:gd name="adj1" fmla="val 44228"/>
              <a:gd name="adj2" fmla="val 5916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86009" y="5866817"/>
            <a:ext cx="2998975" cy="617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266700" indent="-266700"/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❶ 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Enter the information at our </a:t>
            </a:r>
            <a:r>
              <a:rPr lang="en-US" altLang="ja-JP" sz="1400" b="1" dirty="0">
                <a:solidFill>
                  <a:srgbClr val="558ED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Questionnaire Website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 ⇒ 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 </a:t>
            </a:r>
            <a:r>
              <a:rPr lang="en-US" altLang="ja-JP" sz="1400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QR code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is issued.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622330" y="5893716"/>
            <a:ext cx="2750602" cy="549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266700" indent="-266700"/>
            <a:r>
              <a: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❷</a:t>
            </a: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Present your </a:t>
            </a:r>
            <a:r>
              <a:rPr kumimoji="1" lang="en-US" altLang="ja-JP" sz="1400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QR code </a:t>
            </a:r>
            <a:r>
              <a:rPr kumimoji="1" lang="en-US" altLang="ja-JP" sz="1400" b="1" dirty="0">
                <a:solidFill>
                  <a:srgbClr val="558ED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and passport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306685" y="3524111"/>
            <a:ext cx="6461374" cy="470518"/>
            <a:chOff x="306685" y="3524111"/>
            <a:chExt cx="6188796" cy="470518"/>
          </a:xfrm>
        </p:grpSpPr>
        <p:sp>
          <p:nvSpPr>
            <p:cNvPr id="15" name="ホームベース 14"/>
            <p:cNvSpPr/>
            <p:nvPr/>
          </p:nvSpPr>
          <p:spPr>
            <a:xfrm>
              <a:off x="306685" y="3524111"/>
              <a:ext cx="6188796" cy="470518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r>
                <a:rPr kumimoji="1"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Flow of Questionnaire</a:t>
              </a:r>
            </a:p>
            <a:p>
              <a:pPr indent="177800"/>
              <a:r>
                <a:rPr kumimoji="1" lang="en-US" altLang="ja-JP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Website entry</a:t>
              </a:r>
              <a:endParaRPr kumimoji="1" lang="ja-JP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399527" y="3549404"/>
              <a:ext cx="2973405" cy="436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144000" rtlCol="0" anchor="ctr"/>
            <a:lstStyle/>
            <a:p>
              <a:pPr marL="88900" indent="-88900"/>
              <a:r>
                <a:rPr kumimoji="1" lang="en-US" altLang="ja-JP" sz="105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* An internet connection is necessary for downloading.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685410" y="4049790"/>
            <a:ext cx="2726368" cy="1631716"/>
            <a:chOff x="3597765" y="5068275"/>
            <a:chExt cx="2726368" cy="1631716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4570902" y="5068275"/>
              <a:ext cx="722388" cy="1178305"/>
              <a:chOff x="7950993" y="5031581"/>
              <a:chExt cx="722388" cy="1178305"/>
            </a:xfrm>
          </p:grpSpPr>
          <p:sp>
            <p:nvSpPr>
              <p:cNvPr id="3" name="角丸四角形 2"/>
              <p:cNvSpPr/>
              <p:nvPr/>
            </p:nvSpPr>
            <p:spPr>
              <a:xfrm>
                <a:off x="7950993" y="5031581"/>
                <a:ext cx="278607" cy="407194"/>
              </a:xfrm>
              <a:prstGeom prst="roundRect">
                <a:avLst>
                  <a:gd name="adj" fmla="val 115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7" name="グループ化 66"/>
              <p:cNvGrpSpPr/>
              <p:nvPr/>
            </p:nvGrpSpPr>
            <p:grpSpPr>
              <a:xfrm>
                <a:off x="8305263" y="5841768"/>
                <a:ext cx="368118" cy="368118"/>
                <a:chOff x="3425074" y="7334372"/>
                <a:chExt cx="368118" cy="368118"/>
              </a:xfrm>
            </p:grpSpPr>
            <p:pic>
              <p:nvPicPr>
                <p:cNvPr id="53" name="図 52">
                  <a:extLst>
                    <a:ext uri="{FF2B5EF4-FFF2-40B4-BE49-F238E27FC236}">
                      <a16:creationId xmlns:a16="http://schemas.microsoft.com/office/drawing/2014/main" id="{9C36BF59-5911-431A-BF7F-43CE706D05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11502" t="27788" r="84866" b="67584"/>
                <a:stretch/>
              </p:blipFill>
              <p:spPr>
                <a:xfrm>
                  <a:off x="3500353" y="7410353"/>
                  <a:ext cx="217559" cy="217559"/>
                </a:xfrm>
                <a:prstGeom prst="rect">
                  <a:avLst/>
                </a:prstGeom>
              </p:spPr>
            </p:pic>
            <p:pic>
              <p:nvPicPr>
                <p:cNvPr id="52" name="図 51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5074" y="7334372"/>
                  <a:ext cx="368118" cy="36811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" name="グループ化 16"/>
            <p:cNvGrpSpPr/>
            <p:nvPr/>
          </p:nvGrpSpPr>
          <p:grpSpPr>
            <a:xfrm>
              <a:off x="3597765" y="5669851"/>
              <a:ext cx="2726368" cy="1030140"/>
              <a:chOff x="3190556" y="4873818"/>
              <a:chExt cx="2726368" cy="1030140"/>
            </a:xfrm>
          </p:grpSpPr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7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0556" y="5309232"/>
                <a:ext cx="2726368" cy="594726"/>
              </a:xfrm>
              <a:prstGeom prst="rect">
                <a:avLst/>
              </a:prstGeom>
            </p:spPr>
          </p:pic>
          <p:pic>
            <p:nvPicPr>
              <p:cNvPr id="62" name="図 61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502777" y="4873818"/>
                <a:ext cx="1046278" cy="576064"/>
              </a:xfrm>
              <a:prstGeom prst="rect">
                <a:avLst/>
              </a:prstGeom>
            </p:spPr>
          </p:pic>
          <p:sp>
            <p:nvSpPr>
              <p:cNvPr id="63" name="平行四辺形 62"/>
              <p:cNvSpPr/>
              <p:nvPr/>
            </p:nvSpPr>
            <p:spPr>
              <a:xfrm>
                <a:off x="4180903" y="5367536"/>
                <a:ext cx="1296144" cy="167902"/>
              </a:xfrm>
              <a:prstGeom prst="parallelogram">
                <a:avLst>
                  <a:gd name="adj" fmla="val 10442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6" name="グループ化 15"/>
              <p:cNvGrpSpPr/>
              <p:nvPr/>
            </p:nvGrpSpPr>
            <p:grpSpPr>
              <a:xfrm>
                <a:off x="3892817" y="5056766"/>
                <a:ext cx="884064" cy="636251"/>
                <a:chOff x="3892817" y="5056766"/>
                <a:chExt cx="884064" cy="636251"/>
              </a:xfrm>
            </p:grpSpPr>
            <p:pic>
              <p:nvPicPr>
                <p:cNvPr id="58" name="図 57"/>
                <p:cNvPicPr>
                  <a:picLocks noChangeAspect="1"/>
                </p:cNvPicPr>
                <p:nvPr/>
              </p:nvPicPr>
              <p:blipFill rotWithShape="1">
                <a:blip r:embed="rId9" cstate="print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3892817" y="5056766"/>
                  <a:ext cx="884064" cy="518133"/>
                </a:xfrm>
                <a:prstGeom prst="rect">
                  <a:avLst/>
                </a:prstGeom>
              </p:spPr>
            </p:pic>
            <p:pic>
              <p:nvPicPr>
                <p:cNvPr id="2" name="図 1"/>
                <p:cNvPicPr>
                  <a:picLocks noChangeAspect="1"/>
                </p:cNvPicPr>
                <p:nvPr/>
              </p:nvPicPr>
              <p:blipFill rotWithShape="1"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3972912" y="5102213"/>
                  <a:ext cx="758972" cy="59080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64" name="正方形/長方形 63"/>
          <p:cNvSpPr/>
          <p:nvPr/>
        </p:nvSpPr>
        <p:spPr>
          <a:xfrm>
            <a:off x="4445705" y="4204952"/>
            <a:ext cx="1431567" cy="218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kumimoji="1" lang="en-US" altLang="ja-JP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When you enter Japan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678193" y="6687480"/>
            <a:ext cx="5335594" cy="24494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2024330" y="5048776"/>
            <a:ext cx="1610580" cy="7938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marL="88900" indent="-88900"/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To enter the information on the airplane, </a:t>
            </a:r>
            <a:r>
              <a:rPr kumimoji="1" lang="en-US" altLang="ja-JP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you must download before boarding.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438191" y="4162570"/>
            <a:ext cx="1685491" cy="1603071"/>
            <a:chOff x="219798" y="4320452"/>
            <a:chExt cx="1685491" cy="1603071"/>
          </a:xfrm>
        </p:grpSpPr>
        <p:sp>
          <p:nvSpPr>
            <p:cNvPr id="42" name="雲 41"/>
            <p:cNvSpPr/>
            <p:nvPr/>
          </p:nvSpPr>
          <p:spPr>
            <a:xfrm>
              <a:off x="287873" y="5631861"/>
              <a:ext cx="1412776" cy="29166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651" y="4966492"/>
              <a:ext cx="773305" cy="773305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798" y="4736225"/>
              <a:ext cx="368118" cy="368118"/>
            </a:xfrm>
            <a:prstGeom prst="rect">
              <a:avLst/>
            </a:prstGeom>
          </p:spPr>
        </p:pic>
        <p:sp>
          <p:nvSpPr>
            <p:cNvPr id="44" name="正方形/長方形 43"/>
            <p:cNvSpPr/>
            <p:nvPr/>
          </p:nvSpPr>
          <p:spPr>
            <a:xfrm>
              <a:off x="219798" y="4320452"/>
              <a:ext cx="1685491" cy="2312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kumimoji="1"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Download at your point of departure</a:t>
              </a:r>
              <a:endPara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904" y="5252744"/>
              <a:ext cx="519103" cy="519103"/>
            </a:xfrm>
            <a:prstGeom prst="rect">
              <a:avLst/>
            </a:prstGeom>
          </p:spPr>
        </p:pic>
      </p:grpSp>
      <p:sp>
        <p:nvSpPr>
          <p:cNvPr id="12" name="角丸四角形 11"/>
          <p:cNvSpPr/>
          <p:nvPr/>
        </p:nvSpPr>
        <p:spPr>
          <a:xfrm>
            <a:off x="143323" y="8377134"/>
            <a:ext cx="6624736" cy="992153"/>
          </a:xfrm>
          <a:prstGeom prst="roundRect">
            <a:avLst>
              <a:gd name="adj" fmla="val 10370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r>
              <a:rPr kumimoji="1" lang="ja-JP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To 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access our </a:t>
            </a:r>
            <a:r>
              <a:rPr kumimoji="1" lang="en-US" altLang="ja-JP" sz="1600" b="1" dirty="0">
                <a:solidFill>
                  <a:srgbClr val="558ED5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Questionnaire Website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, go here: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https://arqs-qa.followup.mhlw.go.jp</a:t>
            </a:r>
            <a:endParaRPr lang="en-US" altLang="ja-JP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Both smartphones and computers are supported.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2097638" y="4100952"/>
            <a:ext cx="1411314" cy="1207445"/>
            <a:chOff x="1837727" y="4379187"/>
            <a:chExt cx="1411314" cy="1207445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9370" y="4583456"/>
              <a:ext cx="1003176" cy="1003176"/>
            </a:xfrm>
            <a:prstGeom prst="rect">
              <a:avLst/>
            </a:prstGeom>
          </p:spPr>
        </p:pic>
        <p:sp>
          <p:nvSpPr>
            <p:cNvPr id="50" name="正方形/長方形 49"/>
            <p:cNvSpPr/>
            <p:nvPr/>
          </p:nvSpPr>
          <p:spPr>
            <a:xfrm>
              <a:off x="1837727" y="4379187"/>
              <a:ext cx="1411314" cy="218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rtlCol="0" anchor="ctr"/>
            <a:lstStyle/>
            <a:p>
              <a:pPr algn="ctr"/>
              <a:r>
                <a:rPr kumimoji="1"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On the airplane</a:t>
              </a:r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8593" y="4782408"/>
              <a:ext cx="368118" cy="368118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1152" name="BarCodeCtrl1" r:id="rId2" imgW="1188000" imgH="1188000"/>
        </mc:Choice>
        <mc:Fallback>
          <p:control name="BarCodeCtrl1" r:id="rId2" imgW="1188000" imgH="1188000">
            <p:pic>
              <p:nvPicPr>
                <p:cNvPr id="57" name="BarCodeCtrl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661248" y="8456605"/>
                  <a:ext cx="891086" cy="89572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右矢印 33"/>
          <p:cNvSpPr/>
          <p:nvPr/>
        </p:nvSpPr>
        <p:spPr>
          <a:xfrm>
            <a:off x="3230734" y="2056657"/>
            <a:ext cx="432048" cy="129614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右矢印 75"/>
          <p:cNvSpPr/>
          <p:nvPr/>
        </p:nvSpPr>
        <p:spPr>
          <a:xfrm rot="10800000">
            <a:off x="3068960" y="6776614"/>
            <a:ext cx="432048" cy="129614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右矢印 77"/>
          <p:cNvSpPr/>
          <p:nvPr/>
        </p:nvSpPr>
        <p:spPr>
          <a:xfrm rot="5400000">
            <a:off x="4832049" y="4376935"/>
            <a:ext cx="432048" cy="129614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0069" y="23416"/>
            <a:ext cx="6624736" cy="547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kumimoji="1" lang="en-US" altLang="ja-JP" sz="2000" b="1" dirty="0"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How to use our Questionnaire Website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060847" y="9528158"/>
            <a:ext cx="46073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Quarantine station, Ministry of Health, Labour and Welfare</a:t>
            </a:r>
            <a:r>
              <a:rPr kumimoji="1"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Japan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9" name="図 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614" y="9488852"/>
            <a:ext cx="363234" cy="4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グループ化 31"/>
          <p:cNvGrpSpPr/>
          <p:nvPr/>
        </p:nvGrpSpPr>
        <p:grpSpPr>
          <a:xfrm>
            <a:off x="764704" y="992560"/>
            <a:ext cx="5472608" cy="8064896"/>
            <a:chOff x="764704" y="992560"/>
            <a:chExt cx="5472608" cy="8064896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3356992" y="992560"/>
              <a:ext cx="0" cy="8064896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>
              <a:off x="764704" y="4953000"/>
              <a:ext cx="5472608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楕円 17"/>
            <p:cNvSpPr/>
            <p:nvPr/>
          </p:nvSpPr>
          <p:spPr>
            <a:xfrm>
              <a:off x="2636912" y="4232920"/>
              <a:ext cx="1440160" cy="144016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直線コネクタ 67"/>
            <p:cNvCxnSpPr>
              <a:stCxn id="18" idx="6"/>
              <a:endCxn id="18" idx="2"/>
            </p:cNvCxnSpPr>
            <p:nvPr/>
          </p:nvCxnSpPr>
          <p:spPr>
            <a:xfrm flipH="1">
              <a:off x="2636912" y="4953000"/>
              <a:ext cx="144016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18" idx="4"/>
              <a:endCxn id="18" idx="0"/>
            </p:cNvCxnSpPr>
            <p:nvPr/>
          </p:nvCxnSpPr>
          <p:spPr>
            <a:xfrm flipV="1">
              <a:off x="3356992" y="4232920"/>
              <a:ext cx="0" cy="14401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/>
          <p:cNvSpPr txBox="1"/>
          <p:nvPr/>
        </p:nvSpPr>
        <p:spPr>
          <a:xfrm>
            <a:off x="2798686" y="444023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①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356992" y="44402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②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356992" y="500354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③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798686" y="499230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④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-126337" y="1780417"/>
            <a:ext cx="3483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https://arqs-qa.followup.mhlw.go.jp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32" y="2640702"/>
            <a:ext cx="773305" cy="773305"/>
          </a:xfrm>
          <a:prstGeom prst="rect">
            <a:avLst/>
          </a:prstGeom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0" y="2534772"/>
            <a:ext cx="368118" cy="368118"/>
          </a:xfrm>
          <a:prstGeom prst="rect">
            <a:avLst/>
          </a:prstGeom>
        </p:spPr>
      </p:pic>
      <p:sp>
        <p:nvSpPr>
          <p:cNvPr id="82" name="正方形/長方形 81"/>
          <p:cNvSpPr/>
          <p:nvPr/>
        </p:nvSpPr>
        <p:spPr>
          <a:xfrm>
            <a:off x="143785" y="665980"/>
            <a:ext cx="3213207" cy="342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Access our Questionnaire Website.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192" y="1319052"/>
            <a:ext cx="1845197" cy="3167675"/>
          </a:xfrm>
          <a:prstGeom prst="rect">
            <a:avLst/>
          </a:prstGeom>
        </p:spPr>
      </p:pic>
      <p:cxnSp>
        <p:nvCxnSpPr>
          <p:cNvPr id="39" name="直線矢印コネクタ 38"/>
          <p:cNvCxnSpPr/>
          <p:nvPr/>
        </p:nvCxnSpPr>
        <p:spPr>
          <a:xfrm flipV="1">
            <a:off x="886894" y="2066356"/>
            <a:ext cx="227404" cy="538832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3446758" y="656884"/>
            <a:ext cx="3416531" cy="529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Confirm the details on the top page, and then click "Next".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965788" y="4031960"/>
            <a:ext cx="526821" cy="28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-2752" y="3373196"/>
            <a:ext cx="3431091" cy="1429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If using a smartphone (Android or iOS), </a:t>
            </a:r>
            <a:r>
              <a: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add the app to the home screen, and then respond from the home screen icon. </a:t>
            </a: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When using this icon, you can enter your responses while offline.</a:t>
            </a:r>
            <a:endParaRPr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87313" indent="-87313"/>
            <a:r>
              <a:rPr lang="en-US" altLang="ja-JP" sz="1050" b="1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</a:t>
            </a:r>
            <a:r>
              <a:rPr lang="en-US" altLang="ja-JP" sz="1050" b="1" u="sng" dirty="0">
                <a:solidFill>
                  <a:srgbClr val="FF0000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There might not be an internet connection at the airport or on the airplane, so please enter the information while offline.</a:t>
            </a: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771" y="2596782"/>
            <a:ext cx="707916" cy="707916"/>
          </a:xfrm>
          <a:prstGeom prst="rect">
            <a:avLst/>
          </a:prstGeom>
        </p:spPr>
      </p:pic>
      <p:sp>
        <p:nvSpPr>
          <p:cNvPr id="90" name="正方形/長方形 89"/>
          <p:cNvSpPr/>
          <p:nvPr/>
        </p:nvSpPr>
        <p:spPr>
          <a:xfrm>
            <a:off x="3933056" y="4440232"/>
            <a:ext cx="2971416" cy="299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A smartphone screen is shown above.</a:t>
            </a: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20" y="5584806"/>
            <a:ext cx="1819401" cy="310814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9" y="6229689"/>
            <a:ext cx="1718448" cy="2881486"/>
          </a:xfrm>
          <a:prstGeom prst="rect">
            <a:avLst/>
          </a:prstGeom>
        </p:spPr>
      </p:pic>
      <p:sp>
        <p:nvSpPr>
          <p:cNvPr id="92" name="正方形/長方形 91"/>
          <p:cNvSpPr/>
          <p:nvPr/>
        </p:nvSpPr>
        <p:spPr>
          <a:xfrm>
            <a:off x="3965826" y="7381338"/>
            <a:ext cx="715474" cy="252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153001" y="7702829"/>
            <a:ext cx="1201888" cy="2524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153001" y="8470990"/>
            <a:ext cx="1344869" cy="2697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5159010" y="8813134"/>
            <a:ext cx="1323452" cy="246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806780" y="5307168"/>
            <a:ext cx="2482586" cy="161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Enter the information on the response form.</a:t>
            </a:r>
          </a:p>
        </p:txBody>
      </p:sp>
      <p:cxnSp>
        <p:nvCxnSpPr>
          <p:cNvPr id="100" name="直線矢印コネクタ 99"/>
          <p:cNvCxnSpPr/>
          <p:nvPr/>
        </p:nvCxnSpPr>
        <p:spPr>
          <a:xfrm flipH="1" flipV="1">
            <a:off x="2036100" y="2066356"/>
            <a:ext cx="173017" cy="564897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174473" y="5107990"/>
            <a:ext cx="2894487" cy="511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Save or print the screen</a:t>
            </a:r>
            <a:b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showing the issued QR code.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241560" y="8791657"/>
            <a:ext cx="2971416" cy="65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88900" indent="-88900"/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Be sure to keep your QR code safe until the end of the quarantine procedure at the place of arrival.</a:t>
            </a:r>
            <a:endParaRPr lang="en-US" altLang="ja-JP" sz="3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4" name="図 10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05" y="5746214"/>
            <a:ext cx="968268" cy="1650952"/>
          </a:xfrm>
          <a:prstGeom prst="rect">
            <a:avLst/>
          </a:prstGeom>
        </p:spPr>
      </p:pic>
      <p:cxnSp>
        <p:nvCxnSpPr>
          <p:cNvPr id="106" name="直線矢印コネクタ 105"/>
          <p:cNvCxnSpPr/>
          <p:nvPr/>
        </p:nvCxnSpPr>
        <p:spPr>
          <a:xfrm>
            <a:off x="2086572" y="7427663"/>
            <a:ext cx="190937" cy="579431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H="1">
            <a:off x="842605" y="7437825"/>
            <a:ext cx="266330" cy="520245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グループ化 110"/>
          <p:cNvGrpSpPr/>
          <p:nvPr/>
        </p:nvGrpSpPr>
        <p:grpSpPr>
          <a:xfrm>
            <a:off x="428404" y="8032242"/>
            <a:ext cx="660359" cy="726879"/>
            <a:chOff x="7906999" y="5031581"/>
            <a:chExt cx="368118" cy="407194"/>
          </a:xfrm>
        </p:grpSpPr>
        <p:sp>
          <p:nvSpPr>
            <p:cNvPr id="112" name="角丸四角形 111"/>
            <p:cNvSpPr/>
            <p:nvPr/>
          </p:nvSpPr>
          <p:spPr>
            <a:xfrm>
              <a:off x="7950993" y="5031581"/>
              <a:ext cx="278607" cy="407194"/>
            </a:xfrm>
            <a:prstGeom prst="roundRect">
              <a:avLst>
                <a:gd name="adj" fmla="val 1153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3" name="グループ化 112"/>
            <p:cNvGrpSpPr/>
            <p:nvPr/>
          </p:nvGrpSpPr>
          <p:grpSpPr>
            <a:xfrm>
              <a:off x="7906999" y="5048142"/>
              <a:ext cx="368118" cy="368118"/>
              <a:chOff x="3026810" y="6540746"/>
              <a:chExt cx="368118" cy="368118"/>
            </a:xfrm>
          </p:grpSpPr>
          <p:pic>
            <p:nvPicPr>
              <p:cNvPr id="114" name="図 113">
                <a:extLst>
                  <a:ext uri="{FF2B5EF4-FFF2-40B4-BE49-F238E27FC236}">
                    <a16:creationId xmlns:a16="http://schemas.microsoft.com/office/drawing/2014/main" id="{9C36BF59-5911-431A-BF7F-43CE706D05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1502" t="27788" r="84866" b="67584"/>
              <a:stretch/>
            </p:blipFill>
            <p:spPr>
              <a:xfrm>
                <a:off x="3102089" y="6591496"/>
                <a:ext cx="217559" cy="217559"/>
              </a:xfrm>
              <a:prstGeom prst="rect">
                <a:avLst/>
              </a:prstGeom>
            </p:spPr>
          </p:pic>
          <p:pic>
            <p:nvPicPr>
              <p:cNvPr id="115" name="図 11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6810" y="6540746"/>
                <a:ext cx="368118" cy="368118"/>
              </a:xfrm>
              <a:prstGeom prst="rect">
                <a:avLst/>
              </a:prstGeom>
            </p:spPr>
          </p:pic>
        </p:grpSp>
      </p:grpSp>
      <p:pic>
        <p:nvPicPr>
          <p:cNvPr id="116" name="図 1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98" y="8056830"/>
            <a:ext cx="667073" cy="667073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9C36BF59-5911-431A-BF7F-43CE706D05A5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502" t="27788" r="84866" b="67584"/>
          <a:stretch/>
        </p:blipFill>
        <p:spPr>
          <a:xfrm>
            <a:off x="2119561" y="8249625"/>
            <a:ext cx="390274" cy="388363"/>
          </a:xfrm>
          <a:prstGeom prst="rect">
            <a:avLst/>
          </a:prstGeom>
        </p:spPr>
      </p:pic>
      <p:sp>
        <p:nvSpPr>
          <p:cNvPr id="125" name="正方形/長方形 124"/>
          <p:cNvSpPr/>
          <p:nvPr/>
        </p:nvSpPr>
        <p:spPr>
          <a:xfrm>
            <a:off x="3428339" y="9026141"/>
            <a:ext cx="3388166" cy="350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88900" indent="-88900"/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* If you have any questions, check the FAQ on the website.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37" name="BarCodeCtrl1" r:id="rId2" imgW="1188000" imgH="1188000"/>
        </mc:Choice>
        <mc:Fallback>
          <p:control name="BarCodeCtrl1" r:id="rId2" imgW="1188000" imgH="1188000">
            <p:pic>
              <p:nvPicPr>
                <p:cNvPr id="79" name="BarCodeCtrl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65457" y="998270"/>
                  <a:ext cx="895391" cy="878432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0558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494</Words>
  <Application>Microsoft Office PowerPoint</Application>
  <PresentationFormat>A4 210 x 297 mm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2020-12-04T09:34:45Z</dcterms:created>
  <dcterms:modified xsi:type="dcterms:W3CDTF">2020-12-04T11:59:15Z</dcterms:modified>
</cp:coreProperties>
</file>